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2" r:id="rId3"/>
    <p:sldId id="283"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725"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F2898A-B523-4EF5-AB8F-82C0E1660F9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EFFC07D-A315-43E4-89D4-785D32747EA4}">
      <dgm:prSet phldrT="[Text]"/>
      <dgm:spPr/>
      <dgm:t>
        <a:bodyPr/>
        <a:lstStyle/>
        <a:p>
          <a:pPr>
            <a:buClr>
              <a:srgbClr val="E39F0A"/>
            </a:buClr>
            <a:buFont typeface="Wingdings"/>
            <a:buChar char=""/>
          </a:pPr>
          <a:r>
            <a:rPr lang="en-US" spc="-5" dirty="0">
              <a:latin typeface="Arial MT"/>
              <a:cs typeface="Arial MT"/>
            </a:rPr>
            <a:t>Sites</a:t>
          </a:r>
          <a:r>
            <a:rPr lang="en-US" spc="-30" dirty="0">
              <a:latin typeface="Arial MT"/>
              <a:cs typeface="Arial MT"/>
            </a:rPr>
            <a:t> </a:t>
          </a:r>
          <a:r>
            <a:rPr lang="en-US" dirty="0">
              <a:latin typeface="Arial MT"/>
              <a:cs typeface="Arial MT"/>
            </a:rPr>
            <a:t>163</a:t>
          </a:r>
          <a:r>
            <a:rPr lang="en-US" spc="-30" dirty="0">
              <a:latin typeface="Arial MT"/>
              <a:cs typeface="Arial MT"/>
            </a:rPr>
            <a:t> </a:t>
          </a:r>
          <a:r>
            <a:rPr lang="en-US" dirty="0">
              <a:latin typeface="Arial MT"/>
              <a:cs typeface="Arial MT"/>
            </a:rPr>
            <a:t>and</a:t>
          </a:r>
          <a:r>
            <a:rPr lang="en-US" spc="-30" dirty="0">
              <a:latin typeface="Arial MT"/>
              <a:cs typeface="Arial MT"/>
            </a:rPr>
            <a:t> </a:t>
          </a:r>
          <a:r>
            <a:rPr lang="en-US" dirty="0">
              <a:latin typeface="Arial MT"/>
              <a:cs typeface="Arial MT"/>
            </a:rPr>
            <a:t>677</a:t>
          </a:r>
          <a:r>
            <a:rPr lang="en-US" spc="-30" dirty="0">
              <a:latin typeface="Arial MT"/>
              <a:cs typeface="Arial MT"/>
            </a:rPr>
            <a:t> </a:t>
          </a:r>
          <a:r>
            <a:rPr lang="en-US" dirty="0">
              <a:latin typeface="Arial MT"/>
              <a:cs typeface="Arial MT"/>
            </a:rPr>
            <a:t>indicate </a:t>
          </a:r>
          <a:r>
            <a:rPr lang="en-US" spc="-540" dirty="0">
              <a:latin typeface="Arial MT"/>
              <a:cs typeface="Arial MT"/>
            </a:rPr>
            <a:t> </a:t>
          </a:r>
          <a:r>
            <a:rPr lang="en-US" spc="-5" dirty="0">
              <a:latin typeface="Arial MT"/>
              <a:cs typeface="Arial MT"/>
            </a:rPr>
            <a:t>potential</a:t>
          </a:r>
          <a:r>
            <a:rPr lang="en-US" spc="-15" dirty="0">
              <a:latin typeface="Arial MT"/>
              <a:cs typeface="Arial MT"/>
            </a:rPr>
            <a:t> </a:t>
          </a:r>
          <a:r>
            <a:rPr lang="en-US" b="1" dirty="0">
              <a:latin typeface="Arial"/>
              <a:cs typeface="Arial"/>
            </a:rPr>
            <a:t>RTM</a:t>
          </a:r>
          <a:r>
            <a:rPr lang="en-US" b="1" spc="-15" dirty="0">
              <a:latin typeface="Arial"/>
              <a:cs typeface="Arial"/>
            </a:rPr>
            <a:t> </a:t>
          </a:r>
          <a:r>
            <a:rPr lang="en-US" b="1" spc="-5" dirty="0">
              <a:latin typeface="Arial"/>
              <a:cs typeface="Arial"/>
            </a:rPr>
            <a:t>effects</a:t>
          </a:r>
          <a:endParaRPr lang="en-IN" dirty="0"/>
        </a:p>
      </dgm:t>
    </dgm:pt>
    <dgm:pt modelId="{64D7C2B2-03F3-425E-AC0C-01287F8C8E8B}" type="parTrans" cxnId="{D37AAB5B-A37E-45D1-A420-B53036B4876E}">
      <dgm:prSet/>
      <dgm:spPr/>
      <dgm:t>
        <a:bodyPr/>
        <a:lstStyle/>
        <a:p>
          <a:endParaRPr lang="en-IN"/>
        </a:p>
      </dgm:t>
    </dgm:pt>
    <dgm:pt modelId="{B787413F-3920-4833-B100-79B619E8FE15}" type="sibTrans" cxnId="{D37AAB5B-A37E-45D1-A420-B53036B4876E}">
      <dgm:prSet/>
      <dgm:spPr/>
      <dgm:t>
        <a:bodyPr/>
        <a:lstStyle/>
        <a:p>
          <a:endParaRPr lang="en-IN"/>
        </a:p>
      </dgm:t>
    </dgm:pt>
    <dgm:pt modelId="{C69860E7-A104-44ED-8AD7-7CEFFC2C168C}">
      <dgm:prSet phldrT="[Text]"/>
      <dgm:spPr/>
      <dgm:t>
        <a:bodyPr/>
        <a:lstStyle/>
        <a:p>
          <a:r>
            <a:rPr lang="en-US" dirty="0"/>
            <a:t>A recent spike in accidents at a particular site, such as in the previous year, could either indicate a significant safety issue or simply be a random fluctuation. If the increase is random, the number of accidents is likely to decrease in the following year regardless of whether safety measures are implemented, due to regression to the mean. This RTM effect may have been observed after 2008, with accident numbers naturally returning to an average level by 2009</a:t>
          </a:r>
          <a:endParaRPr lang="en-IN" dirty="0"/>
        </a:p>
      </dgm:t>
    </dgm:pt>
    <dgm:pt modelId="{40549690-F2AE-41A4-8C14-B01A48829766}" type="parTrans" cxnId="{636923FB-9A18-46BC-BBC2-E9DBAA758550}">
      <dgm:prSet/>
      <dgm:spPr/>
      <dgm:t>
        <a:bodyPr/>
        <a:lstStyle/>
        <a:p>
          <a:endParaRPr lang="en-IN"/>
        </a:p>
      </dgm:t>
    </dgm:pt>
    <dgm:pt modelId="{1AE17EE3-C506-4AAD-A656-25B1BEA63A8A}" type="sibTrans" cxnId="{636923FB-9A18-46BC-BBC2-E9DBAA758550}">
      <dgm:prSet/>
      <dgm:spPr/>
      <dgm:t>
        <a:bodyPr/>
        <a:lstStyle/>
        <a:p>
          <a:endParaRPr lang="en-IN"/>
        </a:p>
      </dgm:t>
    </dgm:pt>
    <dgm:pt modelId="{661150BF-9A1E-4A7C-ADD3-473549E7503B}">
      <dgm:prSet phldrT="[Text]"/>
      <dgm:spPr/>
      <dgm:t>
        <a:bodyPr/>
        <a:lstStyle/>
        <a:p>
          <a:pPr>
            <a:buClr>
              <a:srgbClr val="E39F0A"/>
            </a:buClr>
            <a:buFont typeface="Wingdings"/>
            <a:buChar char=""/>
          </a:pPr>
          <a:r>
            <a:rPr lang="en-US" spc="-5" dirty="0">
              <a:latin typeface="Arial MT"/>
              <a:cs typeface="Arial MT"/>
            </a:rPr>
            <a:t>Sites </a:t>
          </a:r>
          <a:r>
            <a:rPr lang="en-US" dirty="0">
              <a:latin typeface="Arial MT"/>
              <a:cs typeface="Arial MT"/>
            </a:rPr>
            <a:t>309 and 706 suggest </a:t>
          </a:r>
          <a:r>
            <a:rPr lang="en-US" spc="5" dirty="0">
              <a:latin typeface="Arial MT"/>
              <a:cs typeface="Arial MT"/>
            </a:rPr>
            <a:t> </a:t>
          </a:r>
          <a:r>
            <a:rPr lang="en-US" dirty="0">
              <a:latin typeface="Arial MT"/>
              <a:cs typeface="Arial MT"/>
            </a:rPr>
            <a:t>evidence</a:t>
          </a:r>
          <a:r>
            <a:rPr lang="en-US" spc="-30" dirty="0">
              <a:latin typeface="Arial MT"/>
              <a:cs typeface="Arial MT"/>
            </a:rPr>
            <a:t> </a:t>
          </a:r>
          <a:r>
            <a:rPr lang="en-US" dirty="0">
              <a:latin typeface="Arial MT"/>
              <a:cs typeface="Arial MT"/>
            </a:rPr>
            <a:t>of</a:t>
          </a:r>
          <a:r>
            <a:rPr lang="en-US" spc="-35" dirty="0">
              <a:latin typeface="Arial MT"/>
              <a:cs typeface="Arial MT"/>
            </a:rPr>
            <a:t> </a:t>
          </a:r>
          <a:r>
            <a:rPr lang="en-US" b="1" spc="-5" dirty="0">
              <a:latin typeface="Arial"/>
              <a:cs typeface="Arial"/>
            </a:rPr>
            <a:t>temporal</a:t>
          </a:r>
          <a:r>
            <a:rPr lang="en-US" b="1" spc="-30" dirty="0">
              <a:latin typeface="Arial"/>
              <a:cs typeface="Arial"/>
            </a:rPr>
            <a:t> </a:t>
          </a:r>
          <a:r>
            <a:rPr lang="en-US" b="1" spc="-5" dirty="0">
              <a:latin typeface="Arial"/>
              <a:cs typeface="Arial"/>
            </a:rPr>
            <a:t>trend</a:t>
          </a:r>
          <a:endParaRPr lang="en-IN" dirty="0"/>
        </a:p>
      </dgm:t>
    </dgm:pt>
    <dgm:pt modelId="{CACDF591-62AD-4CDC-AB64-B78DC961128E}" type="parTrans" cxnId="{C22233C9-5CA3-4BB9-8805-F6EA95CEAA26}">
      <dgm:prSet/>
      <dgm:spPr/>
      <dgm:t>
        <a:bodyPr/>
        <a:lstStyle/>
        <a:p>
          <a:endParaRPr lang="en-IN"/>
        </a:p>
      </dgm:t>
    </dgm:pt>
    <dgm:pt modelId="{B2EAA16B-C6CB-4BD7-90C8-DC7EAA77F22F}" type="sibTrans" cxnId="{C22233C9-5CA3-4BB9-8805-F6EA95CEAA26}">
      <dgm:prSet/>
      <dgm:spPr/>
      <dgm:t>
        <a:bodyPr/>
        <a:lstStyle/>
        <a:p>
          <a:endParaRPr lang="en-IN"/>
        </a:p>
      </dgm:t>
    </dgm:pt>
    <dgm:pt modelId="{D2D15158-75B2-47BC-B044-9ACDF89D137C}">
      <dgm:prSet phldrT="[Text]"/>
      <dgm:spPr/>
      <dgm:t>
        <a:bodyPr/>
        <a:lstStyle/>
        <a:p>
          <a:pPr>
            <a:buClr>
              <a:srgbClr val="E39F0A"/>
            </a:buClr>
          </a:pPr>
          <a:r>
            <a:rPr lang="en-US" dirty="0"/>
            <a:t>The issue of trends arises when a reduction in accidents following the implementation of a safety measure could be attributed either to the measure itself or to broader site-specific or global trends, such as a general decrease in driving speed. These trends can vary locally, as indicated by the downward trends observed only at sites 309 and 706.</a:t>
          </a:r>
          <a:endParaRPr lang="en-IN" dirty="0"/>
        </a:p>
      </dgm:t>
    </dgm:pt>
    <dgm:pt modelId="{5D985203-DEE0-431B-8DD0-CCB8A12AD009}" type="parTrans" cxnId="{E44B3623-C987-4235-8167-5E50D58A616A}">
      <dgm:prSet/>
      <dgm:spPr/>
      <dgm:t>
        <a:bodyPr/>
        <a:lstStyle/>
        <a:p>
          <a:endParaRPr lang="en-IN"/>
        </a:p>
      </dgm:t>
    </dgm:pt>
    <dgm:pt modelId="{2F93B357-EFDB-4D85-8BBD-1F6F4384B08E}" type="sibTrans" cxnId="{E44B3623-C987-4235-8167-5E50D58A616A}">
      <dgm:prSet/>
      <dgm:spPr/>
      <dgm:t>
        <a:bodyPr/>
        <a:lstStyle/>
        <a:p>
          <a:endParaRPr lang="en-IN"/>
        </a:p>
      </dgm:t>
    </dgm:pt>
    <dgm:pt modelId="{F76DED61-F7A9-44CB-969A-C72E5F013174}" type="pres">
      <dgm:prSet presAssocID="{47F2898A-B523-4EF5-AB8F-82C0E1660F95}" presName="linear" presStyleCnt="0">
        <dgm:presLayoutVars>
          <dgm:animLvl val="lvl"/>
          <dgm:resizeHandles val="exact"/>
        </dgm:presLayoutVars>
      </dgm:prSet>
      <dgm:spPr/>
    </dgm:pt>
    <dgm:pt modelId="{A5103152-6E23-44BC-B5AC-D6649ACBBAE6}" type="pres">
      <dgm:prSet presAssocID="{4EFFC07D-A315-43E4-89D4-785D32747EA4}" presName="parentText" presStyleLbl="node1" presStyleIdx="0" presStyleCnt="2">
        <dgm:presLayoutVars>
          <dgm:chMax val="0"/>
          <dgm:bulletEnabled val="1"/>
        </dgm:presLayoutVars>
      </dgm:prSet>
      <dgm:spPr/>
    </dgm:pt>
    <dgm:pt modelId="{A9931CB9-08C4-447A-919D-0ECA208BB4BA}" type="pres">
      <dgm:prSet presAssocID="{4EFFC07D-A315-43E4-89D4-785D32747EA4}" presName="childText" presStyleLbl="revTx" presStyleIdx="0" presStyleCnt="2">
        <dgm:presLayoutVars>
          <dgm:bulletEnabled val="1"/>
        </dgm:presLayoutVars>
      </dgm:prSet>
      <dgm:spPr/>
    </dgm:pt>
    <dgm:pt modelId="{8B4C671C-1316-464E-B2A1-58707B9B1A66}" type="pres">
      <dgm:prSet presAssocID="{661150BF-9A1E-4A7C-ADD3-473549E7503B}" presName="parentText" presStyleLbl="node1" presStyleIdx="1" presStyleCnt="2">
        <dgm:presLayoutVars>
          <dgm:chMax val="0"/>
          <dgm:bulletEnabled val="1"/>
        </dgm:presLayoutVars>
      </dgm:prSet>
      <dgm:spPr/>
    </dgm:pt>
    <dgm:pt modelId="{B8202C05-5A1B-4DF6-931D-02E0DB827038}" type="pres">
      <dgm:prSet presAssocID="{661150BF-9A1E-4A7C-ADD3-473549E7503B}" presName="childText" presStyleLbl="revTx" presStyleIdx="1" presStyleCnt="2">
        <dgm:presLayoutVars>
          <dgm:bulletEnabled val="1"/>
        </dgm:presLayoutVars>
      </dgm:prSet>
      <dgm:spPr/>
    </dgm:pt>
  </dgm:ptLst>
  <dgm:cxnLst>
    <dgm:cxn modelId="{E44B3623-C987-4235-8167-5E50D58A616A}" srcId="{661150BF-9A1E-4A7C-ADD3-473549E7503B}" destId="{D2D15158-75B2-47BC-B044-9ACDF89D137C}" srcOrd="0" destOrd="0" parTransId="{5D985203-DEE0-431B-8DD0-CCB8A12AD009}" sibTransId="{2F93B357-EFDB-4D85-8BBD-1F6F4384B08E}"/>
    <dgm:cxn modelId="{D37AAB5B-A37E-45D1-A420-B53036B4876E}" srcId="{47F2898A-B523-4EF5-AB8F-82C0E1660F95}" destId="{4EFFC07D-A315-43E4-89D4-785D32747EA4}" srcOrd="0" destOrd="0" parTransId="{64D7C2B2-03F3-425E-AC0C-01287F8C8E8B}" sibTransId="{B787413F-3920-4833-B100-79B619E8FE15}"/>
    <dgm:cxn modelId="{0F970771-7C42-494E-ACAE-DCB3835A963E}" type="presOf" srcId="{C69860E7-A104-44ED-8AD7-7CEFFC2C168C}" destId="{A9931CB9-08C4-447A-919D-0ECA208BB4BA}" srcOrd="0" destOrd="0" presId="urn:microsoft.com/office/officeart/2005/8/layout/vList2"/>
    <dgm:cxn modelId="{AD588384-7220-4A09-B49A-CBAC58EEB13C}" type="presOf" srcId="{4EFFC07D-A315-43E4-89D4-785D32747EA4}" destId="{A5103152-6E23-44BC-B5AC-D6649ACBBAE6}" srcOrd="0" destOrd="0" presId="urn:microsoft.com/office/officeart/2005/8/layout/vList2"/>
    <dgm:cxn modelId="{9351598F-A79B-4062-94B0-0E3235BE3ABE}" type="presOf" srcId="{47F2898A-B523-4EF5-AB8F-82C0E1660F95}" destId="{F76DED61-F7A9-44CB-969A-C72E5F013174}" srcOrd="0" destOrd="0" presId="urn:microsoft.com/office/officeart/2005/8/layout/vList2"/>
    <dgm:cxn modelId="{54E21DA8-5DEC-451C-BE06-AF20B6698C1D}" type="presOf" srcId="{661150BF-9A1E-4A7C-ADD3-473549E7503B}" destId="{8B4C671C-1316-464E-B2A1-58707B9B1A66}" srcOrd="0" destOrd="0" presId="urn:microsoft.com/office/officeart/2005/8/layout/vList2"/>
    <dgm:cxn modelId="{BDFD89A8-5508-4C2A-9263-2FF25F8B0C16}" type="presOf" srcId="{D2D15158-75B2-47BC-B044-9ACDF89D137C}" destId="{B8202C05-5A1B-4DF6-931D-02E0DB827038}" srcOrd="0" destOrd="0" presId="urn:microsoft.com/office/officeart/2005/8/layout/vList2"/>
    <dgm:cxn modelId="{C22233C9-5CA3-4BB9-8805-F6EA95CEAA26}" srcId="{47F2898A-B523-4EF5-AB8F-82C0E1660F95}" destId="{661150BF-9A1E-4A7C-ADD3-473549E7503B}" srcOrd="1" destOrd="0" parTransId="{CACDF591-62AD-4CDC-AB64-B78DC961128E}" sibTransId="{B2EAA16B-C6CB-4BD7-90C8-DC7EAA77F22F}"/>
    <dgm:cxn modelId="{636923FB-9A18-46BC-BBC2-E9DBAA758550}" srcId="{4EFFC07D-A315-43E4-89D4-785D32747EA4}" destId="{C69860E7-A104-44ED-8AD7-7CEFFC2C168C}" srcOrd="0" destOrd="0" parTransId="{40549690-F2AE-41A4-8C14-B01A48829766}" sibTransId="{1AE17EE3-C506-4AAD-A656-25B1BEA63A8A}"/>
    <dgm:cxn modelId="{FF1934C6-4444-436A-8F0D-0BB2CC344D15}" type="presParOf" srcId="{F76DED61-F7A9-44CB-969A-C72E5F013174}" destId="{A5103152-6E23-44BC-B5AC-D6649ACBBAE6}" srcOrd="0" destOrd="0" presId="urn:microsoft.com/office/officeart/2005/8/layout/vList2"/>
    <dgm:cxn modelId="{CCFA8A2A-A536-4D3D-B574-E42B7F7939DB}" type="presParOf" srcId="{F76DED61-F7A9-44CB-969A-C72E5F013174}" destId="{A9931CB9-08C4-447A-919D-0ECA208BB4BA}" srcOrd="1" destOrd="0" presId="urn:microsoft.com/office/officeart/2005/8/layout/vList2"/>
    <dgm:cxn modelId="{59E410C5-0DA7-43B0-AA52-C5615D7AF233}" type="presParOf" srcId="{F76DED61-F7A9-44CB-969A-C72E5F013174}" destId="{8B4C671C-1316-464E-B2A1-58707B9B1A66}" srcOrd="2" destOrd="0" presId="urn:microsoft.com/office/officeart/2005/8/layout/vList2"/>
    <dgm:cxn modelId="{22918E04-F9ED-4DD5-8F95-68A40DD74886}" type="presParOf" srcId="{F76DED61-F7A9-44CB-969A-C72E5F013174}" destId="{B8202C05-5A1B-4DF6-931D-02E0DB827038}"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03152-6E23-44BC-B5AC-D6649ACBBAE6}">
      <dsp:nvSpPr>
        <dsp:cNvPr id="0" name=""/>
        <dsp:cNvSpPr/>
      </dsp:nvSpPr>
      <dsp:spPr>
        <a:xfrm>
          <a:off x="0" y="221185"/>
          <a:ext cx="4808859" cy="6949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rgbClr val="E39F0A"/>
            </a:buClr>
            <a:buFont typeface="Wingdings"/>
            <a:buNone/>
          </a:pPr>
          <a:r>
            <a:rPr lang="en-US" sz="1800" kern="1200" spc="-5" dirty="0">
              <a:latin typeface="Arial MT"/>
              <a:cs typeface="Arial MT"/>
            </a:rPr>
            <a:t>Sites</a:t>
          </a:r>
          <a:r>
            <a:rPr lang="en-US" sz="1800" kern="1200" spc="-30" dirty="0">
              <a:latin typeface="Arial MT"/>
              <a:cs typeface="Arial MT"/>
            </a:rPr>
            <a:t> </a:t>
          </a:r>
          <a:r>
            <a:rPr lang="en-US" sz="1800" kern="1200" dirty="0">
              <a:latin typeface="Arial MT"/>
              <a:cs typeface="Arial MT"/>
            </a:rPr>
            <a:t>163</a:t>
          </a:r>
          <a:r>
            <a:rPr lang="en-US" sz="1800" kern="1200" spc="-30" dirty="0">
              <a:latin typeface="Arial MT"/>
              <a:cs typeface="Arial MT"/>
            </a:rPr>
            <a:t> </a:t>
          </a:r>
          <a:r>
            <a:rPr lang="en-US" sz="1800" kern="1200" dirty="0">
              <a:latin typeface="Arial MT"/>
              <a:cs typeface="Arial MT"/>
            </a:rPr>
            <a:t>and</a:t>
          </a:r>
          <a:r>
            <a:rPr lang="en-US" sz="1800" kern="1200" spc="-30" dirty="0">
              <a:latin typeface="Arial MT"/>
              <a:cs typeface="Arial MT"/>
            </a:rPr>
            <a:t> </a:t>
          </a:r>
          <a:r>
            <a:rPr lang="en-US" sz="1800" kern="1200" dirty="0">
              <a:latin typeface="Arial MT"/>
              <a:cs typeface="Arial MT"/>
            </a:rPr>
            <a:t>677</a:t>
          </a:r>
          <a:r>
            <a:rPr lang="en-US" sz="1800" kern="1200" spc="-30" dirty="0">
              <a:latin typeface="Arial MT"/>
              <a:cs typeface="Arial MT"/>
            </a:rPr>
            <a:t> </a:t>
          </a:r>
          <a:r>
            <a:rPr lang="en-US" sz="1800" kern="1200" dirty="0">
              <a:latin typeface="Arial MT"/>
              <a:cs typeface="Arial MT"/>
            </a:rPr>
            <a:t>indicate </a:t>
          </a:r>
          <a:r>
            <a:rPr lang="en-US" sz="1800" kern="1200" spc="-540" dirty="0">
              <a:latin typeface="Arial MT"/>
              <a:cs typeface="Arial MT"/>
            </a:rPr>
            <a:t> </a:t>
          </a:r>
          <a:r>
            <a:rPr lang="en-US" sz="1800" kern="1200" spc="-5" dirty="0">
              <a:latin typeface="Arial MT"/>
              <a:cs typeface="Arial MT"/>
            </a:rPr>
            <a:t>potential</a:t>
          </a:r>
          <a:r>
            <a:rPr lang="en-US" sz="1800" kern="1200" spc="-15" dirty="0">
              <a:latin typeface="Arial MT"/>
              <a:cs typeface="Arial MT"/>
            </a:rPr>
            <a:t> </a:t>
          </a:r>
          <a:r>
            <a:rPr lang="en-US" sz="1800" b="1" kern="1200" dirty="0">
              <a:latin typeface="Arial"/>
              <a:cs typeface="Arial"/>
            </a:rPr>
            <a:t>RTM</a:t>
          </a:r>
          <a:r>
            <a:rPr lang="en-US" sz="1800" b="1" kern="1200" spc="-15" dirty="0">
              <a:latin typeface="Arial"/>
              <a:cs typeface="Arial"/>
            </a:rPr>
            <a:t> </a:t>
          </a:r>
          <a:r>
            <a:rPr lang="en-US" sz="1800" b="1" kern="1200" spc="-5" dirty="0">
              <a:latin typeface="Arial"/>
              <a:cs typeface="Arial"/>
            </a:rPr>
            <a:t>effects</a:t>
          </a:r>
          <a:endParaRPr lang="en-IN" sz="1800" kern="1200" dirty="0"/>
        </a:p>
      </dsp:txBody>
      <dsp:txXfrm>
        <a:off x="33926" y="255111"/>
        <a:ext cx="4741007" cy="627128"/>
      </dsp:txXfrm>
    </dsp:sp>
    <dsp:sp modelId="{A9931CB9-08C4-447A-919D-0ECA208BB4BA}">
      <dsp:nvSpPr>
        <dsp:cNvPr id="0" name=""/>
        <dsp:cNvSpPr/>
      </dsp:nvSpPr>
      <dsp:spPr>
        <a:xfrm>
          <a:off x="0" y="916165"/>
          <a:ext cx="480885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68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 recent spike in accidents at a particular site, such as in the previous year, could either indicate a significant safety issue or simply be a random fluctuation. If the increase is random, the number of accidents is likely to decrease in the following year regardless of whether safety measures are implemented, due to regression to the mean. This RTM effect may have been observed after 2008, with accident numbers naturally returning to an average level by 2009</a:t>
          </a:r>
          <a:endParaRPr lang="en-IN" sz="1400" kern="1200" dirty="0"/>
        </a:p>
      </dsp:txBody>
      <dsp:txXfrm>
        <a:off x="0" y="916165"/>
        <a:ext cx="4808859" cy="1639440"/>
      </dsp:txXfrm>
    </dsp:sp>
    <dsp:sp modelId="{8B4C671C-1316-464E-B2A1-58707B9B1A66}">
      <dsp:nvSpPr>
        <dsp:cNvPr id="0" name=""/>
        <dsp:cNvSpPr/>
      </dsp:nvSpPr>
      <dsp:spPr>
        <a:xfrm>
          <a:off x="0" y="2555605"/>
          <a:ext cx="4808859" cy="6949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Clr>
              <a:srgbClr val="E39F0A"/>
            </a:buClr>
            <a:buFont typeface="Wingdings"/>
            <a:buNone/>
          </a:pPr>
          <a:r>
            <a:rPr lang="en-US" sz="1800" kern="1200" spc="-5" dirty="0">
              <a:latin typeface="Arial MT"/>
              <a:cs typeface="Arial MT"/>
            </a:rPr>
            <a:t>Sites </a:t>
          </a:r>
          <a:r>
            <a:rPr lang="en-US" sz="1800" kern="1200" dirty="0">
              <a:latin typeface="Arial MT"/>
              <a:cs typeface="Arial MT"/>
            </a:rPr>
            <a:t>309 and 706 suggest </a:t>
          </a:r>
          <a:r>
            <a:rPr lang="en-US" sz="1800" kern="1200" spc="5" dirty="0">
              <a:latin typeface="Arial MT"/>
              <a:cs typeface="Arial MT"/>
            </a:rPr>
            <a:t> </a:t>
          </a:r>
          <a:r>
            <a:rPr lang="en-US" sz="1800" kern="1200" dirty="0">
              <a:latin typeface="Arial MT"/>
              <a:cs typeface="Arial MT"/>
            </a:rPr>
            <a:t>evidence</a:t>
          </a:r>
          <a:r>
            <a:rPr lang="en-US" sz="1800" kern="1200" spc="-30" dirty="0">
              <a:latin typeface="Arial MT"/>
              <a:cs typeface="Arial MT"/>
            </a:rPr>
            <a:t> </a:t>
          </a:r>
          <a:r>
            <a:rPr lang="en-US" sz="1800" kern="1200" dirty="0">
              <a:latin typeface="Arial MT"/>
              <a:cs typeface="Arial MT"/>
            </a:rPr>
            <a:t>of</a:t>
          </a:r>
          <a:r>
            <a:rPr lang="en-US" sz="1800" kern="1200" spc="-35" dirty="0">
              <a:latin typeface="Arial MT"/>
              <a:cs typeface="Arial MT"/>
            </a:rPr>
            <a:t> </a:t>
          </a:r>
          <a:r>
            <a:rPr lang="en-US" sz="1800" b="1" kern="1200" spc="-5" dirty="0">
              <a:latin typeface="Arial"/>
              <a:cs typeface="Arial"/>
            </a:rPr>
            <a:t>temporal</a:t>
          </a:r>
          <a:r>
            <a:rPr lang="en-US" sz="1800" b="1" kern="1200" spc="-30" dirty="0">
              <a:latin typeface="Arial"/>
              <a:cs typeface="Arial"/>
            </a:rPr>
            <a:t> </a:t>
          </a:r>
          <a:r>
            <a:rPr lang="en-US" sz="1800" b="1" kern="1200" spc="-5" dirty="0">
              <a:latin typeface="Arial"/>
              <a:cs typeface="Arial"/>
            </a:rPr>
            <a:t>trend</a:t>
          </a:r>
          <a:endParaRPr lang="en-IN" sz="1800" kern="1200" dirty="0"/>
        </a:p>
      </dsp:txBody>
      <dsp:txXfrm>
        <a:off x="33926" y="2589531"/>
        <a:ext cx="4741007" cy="627128"/>
      </dsp:txXfrm>
    </dsp:sp>
    <dsp:sp modelId="{B8202C05-5A1B-4DF6-931D-02E0DB827038}">
      <dsp:nvSpPr>
        <dsp:cNvPr id="0" name=""/>
        <dsp:cNvSpPr/>
      </dsp:nvSpPr>
      <dsp:spPr>
        <a:xfrm>
          <a:off x="0" y="3250585"/>
          <a:ext cx="4808859" cy="1229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681" tIns="22860" rIns="128016" bIns="22860" numCol="1" spcCol="1270" anchor="t" anchorCtr="0">
          <a:noAutofit/>
        </a:bodyPr>
        <a:lstStyle/>
        <a:p>
          <a:pPr marL="114300" lvl="1" indent="-114300" algn="l" defTabSz="622300">
            <a:lnSpc>
              <a:spcPct val="90000"/>
            </a:lnSpc>
            <a:spcBef>
              <a:spcPct val="0"/>
            </a:spcBef>
            <a:spcAft>
              <a:spcPct val="20000"/>
            </a:spcAft>
            <a:buClr>
              <a:srgbClr val="E39F0A"/>
            </a:buClr>
            <a:buChar char="•"/>
          </a:pPr>
          <a:r>
            <a:rPr lang="en-US" sz="1400" kern="1200" dirty="0"/>
            <a:t>The issue of trends arises when a reduction in accidents following the implementation of a safety measure could be attributed either to the measure itself or to broader site-specific or global trends, such as a general decrease in driving speed. These trends can vary locally, as indicated by the downward trends observed only at sites 309 and 706.</a:t>
          </a:r>
          <a:endParaRPr lang="en-IN" sz="1400" kern="1200" dirty="0"/>
        </a:p>
      </dsp:txBody>
      <dsp:txXfrm>
        <a:off x="0" y="3250585"/>
        <a:ext cx="4808859" cy="122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06254" y="327659"/>
            <a:ext cx="10979491" cy="778510"/>
          </a:xfrm>
          <a:prstGeom prst="rect">
            <a:avLst/>
          </a:prstGeom>
        </p:spPr>
        <p:txBody>
          <a:bodyPr wrap="square" lIns="0" tIns="0" rIns="0" bIns="0">
            <a:spAutoFit/>
          </a:bodyPr>
          <a:lstStyle>
            <a:lvl1pPr>
              <a:defRPr sz="2700" b="0" i="0">
                <a:solidFill>
                  <a:schemeClr val="tx1"/>
                </a:solidFill>
                <a:latin typeface="Arial Black"/>
                <a:cs typeface="Arial Black"/>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rgbClr val="E39F0A"/>
                </a:solidFill>
                <a:latin typeface="Arial MT"/>
                <a:cs typeface="Arial MT"/>
              </a:defRPr>
            </a:lvl1pPr>
          </a:lstStyle>
          <a:p>
            <a:pPr marL="12700">
              <a:lnSpc>
                <a:spcPct val="100000"/>
              </a:lnSpc>
              <a:spcBef>
                <a:spcPts val="5"/>
              </a:spcBef>
            </a:pPr>
            <a:r>
              <a:rPr spc="-5" dirty="0"/>
              <a:t>Course</a:t>
            </a:r>
            <a:r>
              <a:rPr spc="-10" dirty="0"/>
              <a:t> </a:t>
            </a:r>
            <a:r>
              <a:rPr spc="-5" dirty="0"/>
              <a:t>“Probabilistic Modelling”</a:t>
            </a:r>
            <a:r>
              <a:rPr spc="5" dirty="0"/>
              <a:t> </a:t>
            </a:r>
            <a:r>
              <a:rPr dirty="0"/>
              <a:t>|</a:t>
            </a:r>
            <a:r>
              <a:rPr spc="-5" dirty="0"/>
              <a:t> How</a:t>
            </a:r>
            <a:r>
              <a:rPr spc="5" dirty="0"/>
              <a:t> </a:t>
            </a:r>
            <a:r>
              <a:rPr dirty="0"/>
              <a:t>a</a:t>
            </a:r>
            <a:r>
              <a:rPr spc="-10" dirty="0"/>
              <a:t> </a:t>
            </a:r>
            <a:r>
              <a:rPr spc="-5" dirty="0"/>
              <a:t>Bayesian Hierarchical</a:t>
            </a:r>
            <a:r>
              <a:rPr dirty="0"/>
              <a:t> </a:t>
            </a:r>
            <a:r>
              <a:rPr spc="-10" dirty="0"/>
              <a:t>Model</a:t>
            </a:r>
            <a:r>
              <a:rPr spc="5" dirty="0"/>
              <a:t> </a:t>
            </a:r>
            <a:r>
              <a:rPr spc="-5" dirty="0"/>
              <a:t>makes </a:t>
            </a:r>
            <a:r>
              <a:rPr spc="-10" dirty="0"/>
              <a:t>our</a:t>
            </a:r>
            <a:r>
              <a:rPr spc="5" dirty="0"/>
              <a:t> </a:t>
            </a:r>
            <a:r>
              <a:rPr spc="-10" dirty="0"/>
              <a:t>roads</a:t>
            </a:r>
            <a:r>
              <a:rPr spc="-5" dirty="0"/>
              <a:t> safer</a:t>
            </a:r>
            <a:r>
              <a:rPr dirty="0"/>
              <a:t> | </a:t>
            </a:r>
            <a:r>
              <a:rPr spc="-10" dirty="0"/>
              <a:t>04.07.2019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00" b="0" i="0">
                <a:solidFill>
                  <a:srgbClr val="E39F0A"/>
                </a:solidFill>
                <a:latin typeface="Arial MT"/>
                <a:cs typeface="Arial MT"/>
              </a:defRPr>
            </a:lvl1pPr>
          </a:lstStyle>
          <a:p>
            <a:pPr marL="12700">
              <a:lnSpc>
                <a:spcPct val="100000"/>
              </a:lnSpc>
              <a:spcBef>
                <a:spcPts val="5"/>
              </a:spcBef>
            </a:pPr>
            <a:r>
              <a:rPr spc="-5" dirty="0"/>
              <a:t>Course</a:t>
            </a:r>
            <a:r>
              <a:rPr spc="-10" dirty="0"/>
              <a:t> </a:t>
            </a:r>
            <a:r>
              <a:rPr spc="-5" dirty="0"/>
              <a:t>“Probabilistic Modelling”</a:t>
            </a:r>
            <a:r>
              <a:rPr spc="5" dirty="0"/>
              <a:t> </a:t>
            </a:r>
            <a:r>
              <a:rPr dirty="0"/>
              <a:t>|</a:t>
            </a:r>
            <a:r>
              <a:rPr spc="-5" dirty="0"/>
              <a:t> How</a:t>
            </a:r>
            <a:r>
              <a:rPr spc="5" dirty="0"/>
              <a:t> </a:t>
            </a:r>
            <a:r>
              <a:rPr dirty="0"/>
              <a:t>a</a:t>
            </a:r>
            <a:r>
              <a:rPr spc="-10" dirty="0"/>
              <a:t> </a:t>
            </a:r>
            <a:r>
              <a:rPr spc="-5" dirty="0"/>
              <a:t>Bayesian Hierarchical</a:t>
            </a:r>
            <a:r>
              <a:rPr dirty="0"/>
              <a:t> </a:t>
            </a:r>
            <a:r>
              <a:rPr spc="-10" dirty="0"/>
              <a:t>Model</a:t>
            </a:r>
            <a:r>
              <a:rPr spc="5" dirty="0"/>
              <a:t> </a:t>
            </a:r>
            <a:r>
              <a:rPr spc="-5" dirty="0"/>
              <a:t>makes </a:t>
            </a:r>
            <a:r>
              <a:rPr spc="-10" dirty="0"/>
              <a:t>our</a:t>
            </a:r>
            <a:r>
              <a:rPr spc="5" dirty="0"/>
              <a:t> </a:t>
            </a:r>
            <a:r>
              <a:rPr spc="-10" dirty="0"/>
              <a:t>roads</a:t>
            </a:r>
            <a:r>
              <a:rPr spc="-5" dirty="0"/>
              <a:t> safer</a:t>
            </a:r>
            <a:r>
              <a:rPr dirty="0"/>
              <a:t> | </a:t>
            </a:r>
            <a:r>
              <a:rPr spc="-10" dirty="0"/>
              <a:t>04.07.2019</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Arial Black"/>
                <a:cs typeface="Arial Black"/>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rgbClr val="E39F0A"/>
                </a:solidFill>
                <a:latin typeface="Arial MT"/>
                <a:cs typeface="Arial MT"/>
              </a:defRPr>
            </a:lvl1pPr>
          </a:lstStyle>
          <a:p>
            <a:pPr marL="12700">
              <a:lnSpc>
                <a:spcPct val="100000"/>
              </a:lnSpc>
              <a:spcBef>
                <a:spcPts val="5"/>
              </a:spcBef>
            </a:pPr>
            <a:r>
              <a:rPr spc="-5" dirty="0"/>
              <a:t>Course</a:t>
            </a:r>
            <a:r>
              <a:rPr spc="-10" dirty="0"/>
              <a:t> </a:t>
            </a:r>
            <a:r>
              <a:rPr spc="-5" dirty="0"/>
              <a:t>“Probabilistic Modelling”</a:t>
            </a:r>
            <a:r>
              <a:rPr spc="5" dirty="0"/>
              <a:t> </a:t>
            </a:r>
            <a:r>
              <a:rPr dirty="0"/>
              <a:t>|</a:t>
            </a:r>
            <a:r>
              <a:rPr spc="-5" dirty="0"/>
              <a:t> How</a:t>
            </a:r>
            <a:r>
              <a:rPr spc="5" dirty="0"/>
              <a:t> </a:t>
            </a:r>
            <a:r>
              <a:rPr dirty="0"/>
              <a:t>a</a:t>
            </a:r>
            <a:r>
              <a:rPr spc="-10" dirty="0"/>
              <a:t> </a:t>
            </a:r>
            <a:r>
              <a:rPr spc="-5" dirty="0"/>
              <a:t>Bayesian Hierarchical</a:t>
            </a:r>
            <a:r>
              <a:rPr dirty="0"/>
              <a:t> </a:t>
            </a:r>
            <a:r>
              <a:rPr spc="-10" dirty="0"/>
              <a:t>Model</a:t>
            </a:r>
            <a:r>
              <a:rPr spc="5" dirty="0"/>
              <a:t> </a:t>
            </a:r>
            <a:r>
              <a:rPr spc="-5" dirty="0"/>
              <a:t>makes </a:t>
            </a:r>
            <a:r>
              <a:rPr spc="-10" dirty="0"/>
              <a:t>our</a:t>
            </a:r>
            <a:r>
              <a:rPr spc="5" dirty="0"/>
              <a:t> </a:t>
            </a:r>
            <a:r>
              <a:rPr spc="-10" dirty="0"/>
              <a:t>roads</a:t>
            </a:r>
            <a:r>
              <a:rPr spc="-5" dirty="0"/>
              <a:t> safer</a:t>
            </a:r>
            <a:r>
              <a:rPr dirty="0"/>
              <a:t> | </a:t>
            </a:r>
            <a:r>
              <a:rPr spc="-10" dirty="0"/>
              <a:t>04.07.2019</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000" b="0" i="0">
                <a:solidFill>
                  <a:srgbClr val="E39F0A"/>
                </a:solidFill>
                <a:latin typeface="Arial MT"/>
                <a:cs typeface="Arial MT"/>
              </a:defRPr>
            </a:lvl1pPr>
          </a:lstStyle>
          <a:p>
            <a:pPr marL="12700">
              <a:lnSpc>
                <a:spcPct val="100000"/>
              </a:lnSpc>
              <a:spcBef>
                <a:spcPts val="5"/>
              </a:spcBef>
            </a:pPr>
            <a:r>
              <a:rPr spc="-5" dirty="0"/>
              <a:t>Course</a:t>
            </a:r>
            <a:r>
              <a:rPr spc="-10" dirty="0"/>
              <a:t> </a:t>
            </a:r>
            <a:r>
              <a:rPr spc="-5" dirty="0"/>
              <a:t>“Probabilistic Modelling”</a:t>
            </a:r>
            <a:r>
              <a:rPr spc="5" dirty="0"/>
              <a:t> </a:t>
            </a:r>
            <a:r>
              <a:rPr dirty="0"/>
              <a:t>|</a:t>
            </a:r>
            <a:r>
              <a:rPr spc="-5" dirty="0"/>
              <a:t> How</a:t>
            </a:r>
            <a:r>
              <a:rPr spc="5" dirty="0"/>
              <a:t> </a:t>
            </a:r>
            <a:r>
              <a:rPr dirty="0"/>
              <a:t>a</a:t>
            </a:r>
            <a:r>
              <a:rPr spc="-10" dirty="0"/>
              <a:t> </a:t>
            </a:r>
            <a:r>
              <a:rPr spc="-5" dirty="0"/>
              <a:t>Bayesian Hierarchical</a:t>
            </a:r>
            <a:r>
              <a:rPr dirty="0"/>
              <a:t> </a:t>
            </a:r>
            <a:r>
              <a:rPr spc="-10" dirty="0"/>
              <a:t>Model</a:t>
            </a:r>
            <a:r>
              <a:rPr spc="5" dirty="0"/>
              <a:t> </a:t>
            </a:r>
            <a:r>
              <a:rPr spc="-5" dirty="0"/>
              <a:t>makes </a:t>
            </a:r>
            <a:r>
              <a:rPr spc="-10" dirty="0"/>
              <a:t>our</a:t>
            </a:r>
            <a:r>
              <a:rPr spc="5" dirty="0"/>
              <a:t> </a:t>
            </a:r>
            <a:r>
              <a:rPr spc="-10" dirty="0"/>
              <a:t>roads</a:t>
            </a:r>
            <a:r>
              <a:rPr spc="-5" dirty="0"/>
              <a:t> safer</a:t>
            </a:r>
            <a:r>
              <a:rPr dirty="0"/>
              <a:t> | </a:t>
            </a:r>
            <a:r>
              <a:rPr spc="-10" dirty="0"/>
              <a:t>04.07.2019</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rgbClr val="E39F0A"/>
                </a:solidFill>
                <a:latin typeface="Arial MT"/>
                <a:cs typeface="Arial MT"/>
              </a:defRPr>
            </a:lvl1pPr>
          </a:lstStyle>
          <a:p>
            <a:pPr marL="12700">
              <a:lnSpc>
                <a:spcPct val="100000"/>
              </a:lnSpc>
              <a:spcBef>
                <a:spcPts val="5"/>
              </a:spcBef>
            </a:pPr>
            <a:r>
              <a:rPr spc="-5" dirty="0"/>
              <a:t>Course</a:t>
            </a:r>
            <a:r>
              <a:rPr spc="-10" dirty="0"/>
              <a:t> </a:t>
            </a:r>
            <a:r>
              <a:rPr spc="-5" dirty="0"/>
              <a:t>“Probabilistic Modelling”</a:t>
            </a:r>
            <a:r>
              <a:rPr spc="5" dirty="0"/>
              <a:t> </a:t>
            </a:r>
            <a:r>
              <a:rPr dirty="0"/>
              <a:t>|</a:t>
            </a:r>
            <a:r>
              <a:rPr spc="-5" dirty="0"/>
              <a:t> How</a:t>
            </a:r>
            <a:r>
              <a:rPr spc="5" dirty="0"/>
              <a:t> </a:t>
            </a:r>
            <a:r>
              <a:rPr dirty="0"/>
              <a:t>a</a:t>
            </a:r>
            <a:r>
              <a:rPr spc="-10" dirty="0"/>
              <a:t> </a:t>
            </a:r>
            <a:r>
              <a:rPr spc="-5" dirty="0"/>
              <a:t>Bayesian Hierarchical</a:t>
            </a:r>
            <a:r>
              <a:rPr dirty="0"/>
              <a:t> </a:t>
            </a:r>
            <a:r>
              <a:rPr spc="-10" dirty="0"/>
              <a:t>Model</a:t>
            </a:r>
            <a:r>
              <a:rPr spc="5" dirty="0"/>
              <a:t> </a:t>
            </a:r>
            <a:r>
              <a:rPr spc="-5" dirty="0"/>
              <a:t>makes </a:t>
            </a:r>
            <a:r>
              <a:rPr spc="-10" dirty="0"/>
              <a:t>our</a:t>
            </a:r>
            <a:r>
              <a:rPr spc="5" dirty="0"/>
              <a:t> </a:t>
            </a:r>
            <a:r>
              <a:rPr spc="-10" dirty="0"/>
              <a:t>roads</a:t>
            </a:r>
            <a:r>
              <a:rPr spc="-5" dirty="0"/>
              <a:t> safer</a:t>
            </a:r>
            <a:r>
              <a:rPr dirty="0"/>
              <a:t> | </a:t>
            </a:r>
            <a:r>
              <a:rPr spc="-10" dirty="0"/>
              <a:t>04.07.2019</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38100">
              <a:lnSpc>
                <a:spcPct val="100000"/>
              </a:lnSpc>
              <a:spcBef>
                <a:spcPts val="5"/>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27844" y="327151"/>
            <a:ext cx="10936311" cy="805815"/>
          </a:xfrm>
          <a:prstGeom prst="rect">
            <a:avLst/>
          </a:prstGeom>
        </p:spPr>
        <p:txBody>
          <a:bodyPr wrap="square" lIns="0" tIns="0" rIns="0" bIns="0">
            <a:spAutoFit/>
          </a:bodyPr>
          <a:lstStyle>
            <a:lvl1pPr>
              <a:defRPr sz="2700" b="0" i="0">
                <a:solidFill>
                  <a:schemeClr val="tx1"/>
                </a:solidFill>
                <a:latin typeface="Arial Black"/>
                <a:cs typeface="Arial Black"/>
              </a:defRPr>
            </a:lvl1pPr>
          </a:lstStyle>
          <a:p>
            <a:endParaRPr/>
          </a:p>
        </p:txBody>
      </p:sp>
      <p:sp>
        <p:nvSpPr>
          <p:cNvPr id="3" name="Holder 3"/>
          <p:cNvSpPr>
            <a:spLocks noGrp="1"/>
          </p:cNvSpPr>
          <p:nvPr>
            <p:ph type="body" idx="1"/>
          </p:nvPr>
        </p:nvSpPr>
        <p:spPr>
          <a:xfrm>
            <a:off x="711672" y="2101596"/>
            <a:ext cx="10768654" cy="15494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66597" y="6605361"/>
            <a:ext cx="5938520" cy="167640"/>
          </a:xfrm>
          <a:prstGeom prst="rect">
            <a:avLst/>
          </a:prstGeom>
        </p:spPr>
        <p:txBody>
          <a:bodyPr wrap="square" lIns="0" tIns="0" rIns="0" bIns="0">
            <a:spAutoFit/>
          </a:bodyPr>
          <a:lstStyle>
            <a:lvl1pPr>
              <a:defRPr sz="1000" b="0" i="0">
                <a:solidFill>
                  <a:srgbClr val="E39F0A"/>
                </a:solidFill>
                <a:latin typeface="Arial MT"/>
                <a:cs typeface="Arial MT"/>
              </a:defRPr>
            </a:lvl1pPr>
          </a:lstStyle>
          <a:p>
            <a:pPr marL="12700">
              <a:lnSpc>
                <a:spcPct val="100000"/>
              </a:lnSpc>
              <a:spcBef>
                <a:spcPts val="5"/>
              </a:spcBef>
            </a:pPr>
            <a:r>
              <a:rPr spc="-5" dirty="0"/>
              <a:t>Course</a:t>
            </a:r>
            <a:r>
              <a:rPr spc="-10" dirty="0"/>
              <a:t> </a:t>
            </a:r>
            <a:r>
              <a:rPr spc="-5" dirty="0"/>
              <a:t>“Probabilistic Modelling”</a:t>
            </a:r>
            <a:r>
              <a:rPr spc="5" dirty="0"/>
              <a:t> </a:t>
            </a:r>
            <a:r>
              <a:rPr dirty="0"/>
              <a:t>|</a:t>
            </a:r>
            <a:r>
              <a:rPr spc="-5" dirty="0"/>
              <a:t> How</a:t>
            </a:r>
            <a:r>
              <a:rPr spc="5" dirty="0"/>
              <a:t> </a:t>
            </a:r>
            <a:r>
              <a:rPr dirty="0"/>
              <a:t>a</a:t>
            </a:r>
            <a:r>
              <a:rPr spc="-10" dirty="0"/>
              <a:t> </a:t>
            </a:r>
            <a:r>
              <a:rPr spc="-5" dirty="0"/>
              <a:t>Bayesian Hierarchical</a:t>
            </a:r>
            <a:r>
              <a:rPr dirty="0"/>
              <a:t> </a:t>
            </a:r>
            <a:r>
              <a:rPr spc="-10" dirty="0"/>
              <a:t>Model</a:t>
            </a:r>
            <a:r>
              <a:rPr spc="5" dirty="0"/>
              <a:t> </a:t>
            </a:r>
            <a:r>
              <a:rPr spc="-5" dirty="0"/>
              <a:t>makes </a:t>
            </a:r>
            <a:r>
              <a:rPr spc="-10" dirty="0"/>
              <a:t>our</a:t>
            </a:r>
            <a:r>
              <a:rPr spc="5" dirty="0"/>
              <a:t> </a:t>
            </a:r>
            <a:r>
              <a:rPr spc="-10" dirty="0"/>
              <a:t>roads</a:t>
            </a:r>
            <a:r>
              <a:rPr spc="-5" dirty="0"/>
              <a:t> safer</a:t>
            </a:r>
            <a:r>
              <a:rPr dirty="0"/>
              <a:t> | </a:t>
            </a:r>
            <a:r>
              <a:rPr spc="-10" dirty="0"/>
              <a:t>04.07.2019</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8/22/2024</a:t>
            </a:fld>
            <a:endParaRPr lang="en-US"/>
          </a:p>
        </p:txBody>
      </p:sp>
      <p:sp>
        <p:nvSpPr>
          <p:cNvPr id="6" name="Holder 6"/>
          <p:cNvSpPr>
            <a:spLocks noGrp="1"/>
          </p:cNvSpPr>
          <p:nvPr>
            <p:ph type="sldNum" sz="quarter" idx="7"/>
          </p:nvPr>
        </p:nvSpPr>
        <p:spPr>
          <a:xfrm>
            <a:off x="11325606" y="6605361"/>
            <a:ext cx="215900" cy="167640"/>
          </a:xfrm>
          <a:prstGeom prst="rect">
            <a:avLst/>
          </a:prstGeom>
        </p:spPr>
        <p:txBody>
          <a:bodyPr wrap="square" lIns="0" tIns="0" rIns="0" bIns="0">
            <a:spAutoFit/>
          </a:bodyPr>
          <a:lstStyle>
            <a:lvl1pPr>
              <a:defRPr sz="1000" b="1" i="0">
                <a:solidFill>
                  <a:schemeClr val="tx1"/>
                </a:solidFill>
                <a:latin typeface="Arial"/>
                <a:cs typeface="Arial"/>
              </a:defRPr>
            </a:lvl1pPr>
          </a:lstStyle>
          <a:p>
            <a:pPr marL="38100">
              <a:lnSpc>
                <a:spcPct val="100000"/>
              </a:lnSpc>
              <a:spcBef>
                <a:spcPts val="5"/>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28600" y="-15240"/>
            <a:ext cx="12192000" cy="1184876"/>
          </a:xfrm>
          <a:prstGeom prst="rect">
            <a:avLst/>
          </a:prstGeom>
        </p:spPr>
        <p:txBody>
          <a:bodyPr vert="horz" wrap="square" lIns="0" tIns="78740" rIns="0" bIns="0" rtlCol="0">
            <a:spAutoFit/>
          </a:bodyPr>
          <a:lstStyle/>
          <a:p>
            <a:pPr marL="12700" marR="5080" algn="ctr">
              <a:lnSpc>
                <a:spcPts val="4100"/>
              </a:lnSpc>
              <a:spcBef>
                <a:spcPts val="620"/>
              </a:spcBef>
            </a:pPr>
            <a:r>
              <a:rPr lang="en-US" sz="3200" b="1" dirty="0"/>
              <a:t>A novel Bayesian hierarchical</a:t>
            </a:r>
          </a:p>
          <a:p>
            <a:pPr marL="12700" marR="5080" algn="ctr">
              <a:lnSpc>
                <a:spcPts val="4100"/>
              </a:lnSpc>
              <a:spcBef>
                <a:spcPts val="620"/>
              </a:spcBef>
            </a:pPr>
            <a:r>
              <a:rPr lang="en-US" sz="3200" b="1" dirty="0"/>
              <a:t>model for road safety hotspot prediction</a:t>
            </a:r>
            <a:endParaRPr sz="3200" b="1" dirty="0">
              <a:latin typeface="Arial Black"/>
              <a:cs typeface="Arial Black"/>
            </a:endParaRPr>
          </a:p>
        </p:txBody>
      </p:sp>
      <p:sp>
        <p:nvSpPr>
          <p:cNvPr id="4" name="object 4"/>
          <p:cNvSpPr txBox="1"/>
          <p:nvPr/>
        </p:nvSpPr>
        <p:spPr>
          <a:xfrm>
            <a:off x="6461132" y="1341196"/>
            <a:ext cx="6348095" cy="843821"/>
          </a:xfrm>
          <a:prstGeom prst="rect">
            <a:avLst/>
          </a:prstGeom>
        </p:spPr>
        <p:txBody>
          <a:bodyPr vert="horz" wrap="square" lIns="0" tIns="104140" rIns="0" bIns="0" rtlCol="0">
            <a:spAutoFit/>
          </a:bodyPr>
          <a:lstStyle/>
          <a:p>
            <a:pPr marL="12700">
              <a:lnSpc>
                <a:spcPct val="100000"/>
              </a:lnSpc>
              <a:spcBef>
                <a:spcPts val="820"/>
              </a:spcBef>
            </a:pPr>
            <a:r>
              <a:rPr lang="en-IN" sz="2400" dirty="0"/>
              <a:t>Lee Fawcett , Neil Thorpe , Joseph Matthews , </a:t>
            </a:r>
            <a:r>
              <a:rPr lang="en-IN" sz="2400" dirty="0" err="1"/>
              <a:t>Karsten</a:t>
            </a:r>
            <a:r>
              <a:rPr lang="en-IN" sz="2400" dirty="0"/>
              <a:t> Kremer</a:t>
            </a:r>
            <a:endParaRPr lang="en-IN" sz="2400" dirty="0">
              <a:latin typeface="Arial MT"/>
              <a:cs typeface="Arial MT"/>
            </a:endParaRPr>
          </a:p>
        </p:txBody>
      </p:sp>
      <p:sp>
        <p:nvSpPr>
          <p:cNvPr id="7" name="TextBox 6">
            <a:extLst>
              <a:ext uri="{FF2B5EF4-FFF2-40B4-BE49-F238E27FC236}">
                <a16:creationId xmlns:a16="http://schemas.microsoft.com/office/drawing/2014/main" id="{57299FE1-6A33-8127-84AA-9BE86F59CCEB}"/>
              </a:ext>
            </a:extLst>
          </p:cNvPr>
          <p:cNvSpPr txBox="1"/>
          <p:nvPr/>
        </p:nvSpPr>
        <p:spPr>
          <a:xfrm>
            <a:off x="260442" y="1676400"/>
            <a:ext cx="6207760" cy="2123658"/>
          </a:xfrm>
          <a:prstGeom prst="rect">
            <a:avLst/>
          </a:prstGeom>
          <a:noFill/>
        </p:spPr>
        <p:txBody>
          <a:bodyPr wrap="square">
            <a:spAutoFit/>
          </a:bodyPr>
          <a:lstStyle/>
          <a:p>
            <a:r>
              <a:rPr lang="en-US" dirty="0"/>
              <a:t>			</a:t>
            </a:r>
            <a:r>
              <a:rPr lang="en-US" sz="2400" dirty="0"/>
              <a:t>Data</a:t>
            </a:r>
            <a:endParaRPr lang="en-US" dirty="0"/>
          </a:p>
          <a:p>
            <a:endParaRPr lang="en-US" dirty="0"/>
          </a:p>
          <a:p>
            <a:r>
              <a:rPr lang="en-US" dirty="0"/>
              <a:t>The dataset includes accident counts from 734 sites in Halle for the years 2004 to 2012. These are referred to as the observations. For each site, numbered from 1 to 734, various covariates are recorded, such as traffic volume, speed limit, and whether the site is in an urban area.</a:t>
            </a:r>
            <a:endParaRPr lang="en-IN" dirty="0"/>
          </a:p>
        </p:txBody>
      </p:sp>
      <p:pic>
        <p:nvPicPr>
          <p:cNvPr id="5" name="Picture 4">
            <a:extLst>
              <a:ext uri="{FF2B5EF4-FFF2-40B4-BE49-F238E27FC236}">
                <a16:creationId xmlns:a16="http://schemas.microsoft.com/office/drawing/2014/main" id="{5E21B194-3401-73DC-270E-0EADA910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595" y="2667000"/>
            <a:ext cx="4816805" cy="40069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920" y="327151"/>
            <a:ext cx="10082530" cy="436880"/>
          </a:xfrm>
          <a:prstGeom prst="rect">
            <a:avLst/>
          </a:prstGeom>
        </p:spPr>
        <p:txBody>
          <a:bodyPr vert="horz" wrap="square" lIns="0" tIns="12700" rIns="0" bIns="0" rtlCol="0">
            <a:spAutoFit/>
          </a:bodyPr>
          <a:lstStyle/>
          <a:p>
            <a:pPr marL="12700">
              <a:lnSpc>
                <a:spcPct val="100000"/>
              </a:lnSpc>
              <a:spcBef>
                <a:spcPts val="100"/>
              </a:spcBef>
            </a:pPr>
            <a:r>
              <a:rPr dirty="0"/>
              <a:t>...</a:t>
            </a:r>
            <a:r>
              <a:rPr spc="-5" dirty="0"/>
              <a:t> and</a:t>
            </a:r>
            <a:r>
              <a:rPr spc="-10" dirty="0"/>
              <a:t> </a:t>
            </a:r>
            <a:r>
              <a:rPr spc="-5" dirty="0"/>
              <a:t>encounter </a:t>
            </a:r>
            <a:r>
              <a:rPr spc="-15" dirty="0"/>
              <a:t>two</a:t>
            </a:r>
            <a:r>
              <a:rPr spc="-10" dirty="0"/>
              <a:t> </a:t>
            </a:r>
            <a:r>
              <a:rPr dirty="0"/>
              <a:t>problems</a:t>
            </a:r>
            <a:endParaRPr spc="-15" dirty="0"/>
          </a:p>
        </p:txBody>
      </p:sp>
      <p:grpSp>
        <p:nvGrpSpPr>
          <p:cNvPr id="3" name="object 3"/>
          <p:cNvGrpSpPr/>
          <p:nvPr/>
        </p:nvGrpSpPr>
        <p:grpSpPr>
          <a:xfrm>
            <a:off x="651338" y="1155191"/>
            <a:ext cx="10812780" cy="4112260"/>
            <a:chOff x="651338" y="1155191"/>
            <a:chExt cx="10812780" cy="4112260"/>
          </a:xfrm>
        </p:grpSpPr>
        <p:pic>
          <p:nvPicPr>
            <p:cNvPr id="4" name="object 4"/>
            <p:cNvPicPr/>
            <p:nvPr/>
          </p:nvPicPr>
          <p:blipFill>
            <a:blip r:embed="rId2" cstate="print"/>
            <a:stretch>
              <a:fillRect/>
            </a:stretch>
          </p:blipFill>
          <p:spPr>
            <a:xfrm>
              <a:off x="678653" y="2111810"/>
              <a:ext cx="365808" cy="2421299"/>
            </a:xfrm>
            <a:prstGeom prst="rect">
              <a:avLst/>
            </a:prstGeom>
          </p:spPr>
        </p:pic>
        <p:pic>
          <p:nvPicPr>
            <p:cNvPr id="5" name="object 5"/>
            <p:cNvPicPr/>
            <p:nvPr/>
          </p:nvPicPr>
          <p:blipFill>
            <a:blip r:embed="rId3" cstate="print"/>
            <a:stretch>
              <a:fillRect/>
            </a:stretch>
          </p:blipFill>
          <p:spPr>
            <a:xfrm>
              <a:off x="651338" y="1958122"/>
              <a:ext cx="9985578" cy="3308873"/>
            </a:xfrm>
            <a:prstGeom prst="rect">
              <a:avLst/>
            </a:prstGeom>
          </p:spPr>
        </p:pic>
        <p:pic>
          <p:nvPicPr>
            <p:cNvPr id="6" name="object 6"/>
            <p:cNvPicPr/>
            <p:nvPr/>
          </p:nvPicPr>
          <p:blipFill>
            <a:blip r:embed="rId4" cstate="print"/>
            <a:stretch>
              <a:fillRect/>
            </a:stretch>
          </p:blipFill>
          <p:spPr>
            <a:xfrm>
              <a:off x="8229599" y="1155191"/>
              <a:ext cx="3233928" cy="832103"/>
            </a:xfrm>
            <a:prstGeom prst="rect">
              <a:avLst/>
            </a:prstGeom>
          </p:spPr>
        </p:pic>
      </p:grpSp>
      <p:sp>
        <p:nvSpPr>
          <p:cNvPr id="7" name="object 7"/>
          <p:cNvSpPr txBox="1"/>
          <p:nvPr/>
        </p:nvSpPr>
        <p:spPr>
          <a:xfrm>
            <a:off x="665953" y="1385315"/>
            <a:ext cx="58089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Modelling</a:t>
            </a:r>
            <a:r>
              <a:rPr sz="2000" spc="-20" dirty="0">
                <a:latin typeface="Arial MT"/>
                <a:cs typeface="Arial MT"/>
              </a:rPr>
              <a:t> </a:t>
            </a:r>
            <a:r>
              <a:rPr sz="2000" spc="-5" dirty="0">
                <a:latin typeface="Arial MT"/>
                <a:cs typeface="Arial MT"/>
              </a:rPr>
              <a:t>the</a:t>
            </a:r>
            <a:r>
              <a:rPr sz="2000" spc="-125" dirty="0">
                <a:latin typeface="Arial MT"/>
                <a:cs typeface="Arial MT"/>
              </a:rPr>
              <a:t> </a:t>
            </a:r>
            <a:r>
              <a:rPr sz="2000" dirty="0">
                <a:latin typeface="Arial MT"/>
                <a:cs typeface="Arial MT"/>
              </a:rPr>
              <a:t>APM</a:t>
            </a:r>
            <a:r>
              <a:rPr sz="2000" spc="-15" dirty="0">
                <a:latin typeface="Arial MT"/>
                <a:cs typeface="Arial MT"/>
              </a:rPr>
              <a:t> </a:t>
            </a:r>
            <a:r>
              <a:rPr sz="2000" dirty="0">
                <a:latin typeface="Arial MT"/>
                <a:cs typeface="Arial MT"/>
              </a:rPr>
              <a:t>according</a:t>
            </a:r>
            <a:r>
              <a:rPr sz="2000" spc="-15" dirty="0">
                <a:latin typeface="Arial MT"/>
                <a:cs typeface="Arial MT"/>
              </a:rPr>
              <a:t> </a:t>
            </a:r>
            <a:r>
              <a:rPr sz="2000" spc="-5" dirty="0">
                <a:latin typeface="Arial MT"/>
                <a:cs typeface="Arial MT"/>
              </a:rPr>
              <a:t>to</a:t>
            </a:r>
            <a:r>
              <a:rPr sz="2000" spc="-15" dirty="0">
                <a:latin typeface="Arial MT"/>
                <a:cs typeface="Arial MT"/>
              </a:rPr>
              <a:t> </a:t>
            </a:r>
            <a:r>
              <a:rPr sz="2000" spc="-5" dirty="0">
                <a:latin typeface="Arial MT"/>
                <a:cs typeface="Arial MT"/>
              </a:rPr>
              <a:t>Fawcett</a:t>
            </a:r>
            <a:r>
              <a:rPr sz="2000" spc="-25" dirty="0">
                <a:latin typeface="Arial MT"/>
                <a:cs typeface="Arial MT"/>
              </a:rPr>
              <a:t> </a:t>
            </a:r>
            <a:r>
              <a:rPr sz="2000" dirty="0">
                <a:latin typeface="Arial MT"/>
                <a:cs typeface="Arial MT"/>
              </a:rPr>
              <a:t>et</a:t>
            </a:r>
            <a:r>
              <a:rPr sz="2000" spc="-20" dirty="0">
                <a:latin typeface="Arial MT"/>
                <a:cs typeface="Arial MT"/>
              </a:rPr>
              <a:t> </a:t>
            </a:r>
            <a:r>
              <a:rPr sz="2000" dirty="0">
                <a:latin typeface="Arial MT"/>
                <a:cs typeface="Arial MT"/>
              </a:rPr>
              <a:t>al.</a:t>
            </a:r>
            <a:r>
              <a:rPr sz="2000" spc="-20" dirty="0">
                <a:latin typeface="Arial MT"/>
                <a:cs typeface="Arial MT"/>
              </a:rPr>
              <a:t> </a:t>
            </a:r>
            <a:r>
              <a:rPr sz="2000" dirty="0">
                <a:latin typeface="Arial MT"/>
                <a:cs typeface="Arial MT"/>
              </a:rPr>
              <a:t>2017</a:t>
            </a:r>
            <a:endParaRPr sz="2000">
              <a:latin typeface="Arial MT"/>
              <a:cs typeface="Arial MT"/>
            </a:endParaRPr>
          </a:p>
        </p:txBody>
      </p:sp>
      <p:sp>
        <p:nvSpPr>
          <p:cNvPr id="11" name="object 11"/>
          <p:cNvSpPr txBox="1"/>
          <p:nvPr/>
        </p:nvSpPr>
        <p:spPr>
          <a:xfrm>
            <a:off x="11420856" y="6605361"/>
            <a:ext cx="96520" cy="167640"/>
          </a:xfrm>
          <a:prstGeom prst="rect">
            <a:avLst/>
          </a:prstGeom>
        </p:spPr>
        <p:txBody>
          <a:bodyPr vert="horz" wrap="square" lIns="0" tIns="635" rIns="0" bIns="0" rtlCol="0">
            <a:spAutoFit/>
          </a:bodyPr>
          <a:lstStyle/>
          <a:p>
            <a:pPr marL="12700">
              <a:lnSpc>
                <a:spcPct val="100000"/>
              </a:lnSpc>
              <a:spcBef>
                <a:spcPts val="5"/>
              </a:spcBef>
            </a:pPr>
            <a:r>
              <a:rPr sz="1000" b="1" dirty="0">
                <a:latin typeface="Arial"/>
                <a:cs typeface="Arial"/>
              </a:rPr>
              <a:t>8</a:t>
            </a:r>
            <a:endParaRPr sz="1000">
              <a:latin typeface="Arial"/>
              <a:cs typeface="Arial"/>
            </a:endParaRPr>
          </a:p>
        </p:txBody>
      </p:sp>
      <p:sp>
        <p:nvSpPr>
          <p:cNvPr id="8" name="object 8"/>
          <p:cNvSpPr txBox="1"/>
          <p:nvPr/>
        </p:nvSpPr>
        <p:spPr>
          <a:xfrm>
            <a:off x="678653" y="5447308"/>
            <a:ext cx="10824845" cy="742950"/>
          </a:xfrm>
          <a:prstGeom prst="rect">
            <a:avLst/>
          </a:prstGeom>
          <a:solidFill>
            <a:srgbClr val="F7BF45">
              <a:alpha val="87838"/>
            </a:srgbClr>
          </a:solidFill>
        </p:spPr>
        <p:txBody>
          <a:bodyPr vert="horz" wrap="square" lIns="0" tIns="175895" rIns="0" bIns="0" rtlCol="0">
            <a:spAutoFit/>
          </a:bodyPr>
          <a:lstStyle/>
          <a:p>
            <a:pPr marL="3175" algn="ctr">
              <a:lnSpc>
                <a:spcPct val="100000"/>
              </a:lnSpc>
              <a:spcBef>
                <a:spcPts val="1385"/>
              </a:spcBef>
            </a:pPr>
            <a:r>
              <a:rPr sz="2400" spc="-35" dirty="0">
                <a:latin typeface="Arial Black"/>
                <a:cs typeface="Arial Black"/>
              </a:rPr>
              <a:t>We</a:t>
            </a:r>
            <a:r>
              <a:rPr sz="2400" spc="-15" dirty="0">
                <a:latin typeface="Arial Black"/>
                <a:cs typeface="Arial Black"/>
              </a:rPr>
              <a:t> </a:t>
            </a:r>
            <a:r>
              <a:rPr sz="2400" dirty="0">
                <a:latin typeface="Arial Black"/>
                <a:cs typeface="Arial Black"/>
              </a:rPr>
              <a:t>do</a:t>
            </a:r>
            <a:r>
              <a:rPr sz="2400" spc="-15" dirty="0">
                <a:latin typeface="Arial Black"/>
                <a:cs typeface="Arial Black"/>
              </a:rPr>
              <a:t> </a:t>
            </a:r>
            <a:r>
              <a:rPr sz="2400" dirty="0">
                <a:latin typeface="Arial Black"/>
                <a:cs typeface="Arial Black"/>
              </a:rPr>
              <a:t>not</a:t>
            </a:r>
            <a:r>
              <a:rPr sz="2400" spc="-10" dirty="0">
                <a:latin typeface="Arial Black"/>
                <a:cs typeface="Arial Black"/>
              </a:rPr>
              <a:t> </a:t>
            </a:r>
            <a:r>
              <a:rPr sz="2400" dirty="0">
                <a:latin typeface="Arial Black"/>
                <a:cs typeface="Arial Black"/>
              </a:rPr>
              <a:t>account</a:t>
            </a:r>
            <a:r>
              <a:rPr sz="2400" spc="-15" dirty="0">
                <a:latin typeface="Arial Black"/>
                <a:cs typeface="Arial Black"/>
              </a:rPr>
              <a:t> for </a:t>
            </a:r>
            <a:r>
              <a:rPr sz="2400" spc="-10" dirty="0">
                <a:latin typeface="Arial Black"/>
                <a:cs typeface="Arial Black"/>
              </a:rPr>
              <a:t>RTM </a:t>
            </a:r>
            <a:r>
              <a:rPr sz="2400" dirty="0">
                <a:latin typeface="Arial Black"/>
                <a:cs typeface="Arial Black"/>
              </a:rPr>
              <a:t>and</a:t>
            </a:r>
            <a:r>
              <a:rPr sz="2400" spc="-15" dirty="0">
                <a:latin typeface="Arial Black"/>
                <a:cs typeface="Arial Black"/>
              </a:rPr>
              <a:t> </a:t>
            </a:r>
            <a:r>
              <a:rPr sz="2400" spc="5" dirty="0">
                <a:latin typeface="Arial Black"/>
                <a:cs typeface="Arial Black"/>
              </a:rPr>
              <a:t>trend</a:t>
            </a:r>
            <a:r>
              <a:rPr sz="2400" spc="-15" dirty="0">
                <a:latin typeface="Arial Black"/>
                <a:cs typeface="Arial Black"/>
              </a:rPr>
              <a:t> yet!</a:t>
            </a:r>
            <a:endParaRPr sz="2400">
              <a:latin typeface="Arial Black"/>
              <a:cs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06254" y="327659"/>
            <a:ext cx="10979491" cy="805349"/>
          </a:xfrm>
          <a:prstGeom prst="rect">
            <a:avLst/>
          </a:prstGeom>
        </p:spPr>
        <p:txBody>
          <a:bodyPr vert="horz" wrap="square" lIns="0" tIns="60960" rIns="0" bIns="0" rtlCol="0">
            <a:spAutoFit/>
          </a:bodyPr>
          <a:lstStyle/>
          <a:p>
            <a:pPr marL="73025" marR="5080">
              <a:lnSpc>
                <a:spcPts val="2900"/>
              </a:lnSpc>
              <a:spcBef>
                <a:spcPts val="480"/>
              </a:spcBef>
            </a:pPr>
            <a:r>
              <a:rPr spc="-35" dirty="0"/>
              <a:t>We </a:t>
            </a:r>
            <a:r>
              <a:rPr dirty="0"/>
              <a:t>account </a:t>
            </a:r>
            <a:r>
              <a:rPr spc="-20" dirty="0"/>
              <a:t>for </a:t>
            </a:r>
            <a:r>
              <a:rPr spc="-10" dirty="0"/>
              <a:t>RTM </a:t>
            </a:r>
            <a:r>
              <a:rPr dirty="0"/>
              <a:t>and </a:t>
            </a:r>
            <a:r>
              <a:rPr spc="5" dirty="0"/>
              <a:t>trend </a:t>
            </a:r>
            <a:r>
              <a:rPr dirty="0"/>
              <a:t>by building a </a:t>
            </a:r>
            <a:r>
              <a:rPr spc="-890" dirty="0"/>
              <a:t> </a:t>
            </a:r>
            <a:r>
              <a:rPr spc="-10" dirty="0"/>
              <a:t>Bayesian</a:t>
            </a:r>
            <a:r>
              <a:rPr spc="-5" dirty="0"/>
              <a:t> </a:t>
            </a:r>
            <a:r>
              <a:rPr dirty="0"/>
              <a:t>Hierarchical </a:t>
            </a:r>
            <a:r>
              <a:rPr spc="-5" dirty="0"/>
              <a:t>Model on</a:t>
            </a:r>
            <a:r>
              <a:rPr dirty="0"/>
              <a:t> </a:t>
            </a:r>
            <a:r>
              <a:rPr spc="-5" dirty="0"/>
              <a:t>top of</a:t>
            </a:r>
            <a:r>
              <a:rPr spc="155" dirty="0"/>
              <a:t> </a:t>
            </a:r>
            <a:r>
              <a:rPr spc="-5" dirty="0"/>
              <a:t>the</a:t>
            </a:r>
            <a:r>
              <a:rPr dirty="0"/>
              <a:t> </a:t>
            </a:r>
            <a:r>
              <a:rPr spc="-5" dirty="0"/>
              <a:t>APM</a:t>
            </a:r>
          </a:p>
        </p:txBody>
      </p:sp>
      <p:sp>
        <p:nvSpPr>
          <p:cNvPr id="3" name="object 3"/>
          <p:cNvSpPr txBox="1"/>
          <p:nvPr/>
        </p:nvSpPr>
        <p:spPr>
          <a:xfrm>
            <a:off x="665953" y="1385315"/>
            <a:ext cx="7677784"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Model </a:t>
            </a:r>
            <a:r>
              <a:rPr sz="2000" dirty="0">
                <a:latin typeface="Arial MT"/>
                <a:cs typeface="Arial MT"/>
              </a:rPr>
              <a:t>according</a:t>
            </a:r>
            <a:r>
              <a:rPr sz="2000" spc="-10" dirty="0">
                <a:latin typeface="Arial MT"/>
                <a:cs typeface="Arial MT"/>
              </a:rPr>
              <a:t> </a:t>
            </a:r>
            <a:r>
              <a:rPr sz="2000" spc="-5" dirty="0">
                <a:latin typeface="Arial MT"/>
                <a:cs typeface="Arial MT"/>
              </a:rPr>
              <a:t>for</a:t>
            </a:r>
            <a:r>
              <a:rPr sz="2000" spc="-15" dirty="0">
                <a:latin typeface="Arial MT"/>
                <a:cs typeface="Arial MT"/>
              </a:rPr>
              <a:t> RTM</a:t>
            </a:r>
            <a:r>
              <a:rPr sz="2000" spc="-10" dirty="0">
                <a:latin typeface="Arial MT"/>
                <a:cs typeface="Arial MT"/>
              </a:rPr>
              <a:t> </a:t>
            </a:r>
            <a:r>
              <a:rPr sz="2000" dirty="0">
                <a:latin typeface="Arial MT"/>
                <a:cs typeface="Arial MT"/>
              </a:rPr>
              <a:t>and</a:t>
            </a:r>
            <a:r>
              <a:rPr sz="2000" spc="-10" dirty="0">
                <a:latin typeface="Arial MT"/>
                <a:cs typeface="Arial MT"/>
              </a:rPr>
              <a:t> </a:t>
            </a:r>
            <a:r>
              <a:rPr sz="2000" spc="-5" dirty="0">
                <a:latin typeface="Arial MT"/>
                <a:cs typeface="Arial MT"/>
              </a:rPr>
              <a:t>trend</a:t>
            </a:r>
            <a:r>
              <a:rPr sz="2000" spc="-15" dirty="0">
                <a:latin typeface="Arial MT"/>
                <a:cs typeface="Arial MT"/>
              </a:rPr>
              <a:t> </a:t>
            </a:r>
            <a:r>
              <a:rPr sz="2000" dirty="0">
                <a:latin typeface="Arial MT"/>
                <a:cs typeface="Arial MT"/>
              </a:rPr>
              <a:t>according</a:t>
            </a:r>
            <a:r>
              <a:rPr sz="2000" spc="-10" dirty="0">
                <a:latin typeface="Arial MT"/>
                <a:cs typeface="Arial MT"/>
              </a:rPr>
              <a:t> </a:t>
            </a:r>
            <a:r>
              <a:rPr sz="2000" spc="-5" dirty="0">
                <a:latin typeface="Arial MT"/>
                <a:cs typeface="Arial MT"/>
              </a:rPr>
              <a:t>to</a:t>
            </a:r>
            <a:r>
              <a:rPr sz="2000" spc="-10" dirty="0">
                <a:latin typeface="Arial MT"/>
                <a:cs typeface="Arial MT"/>
              </a:rPr>
              <a:t> </a:t>
            </a:r>
            <a:r>
              <a:rPr sz="2000" spc="-5" dirty="0">
                <a:latin typeface="Arial MT"/>
                <a:cs typeface="Arial MT"/>
              </a:rPr>
              <a:t>Fawcett</a:t>
            </a:r>
            <a:r>
              <a:rPr sz="2000" spc="-20" dirty="0">
                <a:latin typeface="Arial MT"/>
                <a:cs typeface="Arial MT"/>
              </a:rPr>
              <a:t> </a:t>
            </a:r>
            <a:r>
              <a:rPr sz="2000" dirty="0">
                <a:latin typeface="Arial MT"/>
                <a:cs typeface="Arial MT"/>
              </a:rPr>
              <a:t>et</a:t>
            </a:r>
            <a:r>
              <a:rPr sz="2000" spc="-15" dirty="0">
                <a:latin typeface="Arial MT"/>
                <a:cs typeface="Arial MT"/>
              </a:rPr>
              <a:t> </a:t>
            </a:r>
            <a:r>
              <a:rPr sz="2000" dirty="0">
                <a:latin typeface="Arial MT"/>
                <a:cs typeface="Arial MT"/>
              </a:rPr>
              <a:t>al.</a:t>
            </a:r>
            <a:r>
              <a:rPr sz="2000" spc="-15" dirty="0">
                <a:latin typeface="Arial MT"/>
                <a:cs typeface="Arial MT"/>
              </a:rPr>
              <a:t> </a:t>
            </a:r>
            <a:r>
              <a:rPr sz="2000" dirty="0">
                <a:latin typeface="Arial MT"/>
                <a:cs typeface="Arial MT"/>
              </a:rPr>
              <a:t>2017</a:t>
            </a:r>
            <a:endParaRPr sz="2000">
              <a:latin typeface="Arial MT"/>
              <a:cs typeface="Arial MT"/>
            </a:endParaRPr>
          </a:p>
        </p:txBody>
      </p:sp>
      <p:grpSp>
        <p:nvGrpSpPr>
          <p:cNvPr id="4" name="object 4"/>
          <p:cNvGrpSpPr/>
          <p:nvPr/>
        </p:nvGrpSpPr>
        <p:grpSpPr>
          <a:xfrm>
            <a:off x="575736" y="4109236"/>
            <a:ext cx="10837545" cy="1431925"/>
            <a:chOff x="672303" y="4646576"/>
            <a:chExt cx="10837545" cy="1431925"/>
          </a:xfrm>
        </p:grpSpPr>
        <p:sp>
          <p:nvSpPr>
            <p:cNvPr id="5" name="object 5"/>
            <p:cNvSpPr/>
            <p:nvPr/>
          </p:nvSpPr>
          <p:spPr>
            <a:xfrm>
              <a:off x="678653" y="4652926"/>
              <a:ext cx="10824845" cy="1419225"/>
            </a:xfrm>
            <a:custGeom>
              <a:avLst/>
              <a:gdLst/>
              <a:ahLst/>
              <a:cxnLst/>
              <a:rect l="l" t="t" r="r" b="b"/>
              <a:pathLst>
                <a:path w="10824845" h="1419225">
                  <a:moveTo>
                    <a:pt x="0" y="0"/>
                  </a:moveTo>
                  <a:lnTo>
                    <a:pt x="10824519" y="0"/>
                  </a:lnTo>
                  <a:lnTo>
                    <a:pt x="10824519" y="1419150"/>
                  </a:lnTo>
                  <a:lnTo>
                    <a:pt x="0" y="1419150"/>
                  </a:lnTo>
                  <a:lnTo>
                    <a:pt x="0" y="0"/>
                  </a:lnTo>
                  <a:close/>
                </a:path>
              </a:pathLst>
            </a:custGeom>
            <a:ln w="12700">
              <a:solidFill>
                <a:srgbClr val="F6BE44"/>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235334" y="4757310"/>
              <a:ext cx="3747838" cy="734040"/>
            </a:xfrm>
            <a:prstGeom prst="rect">
              <a:avLst/>
            </a:prstGeom>
          </p:spPr>
        </p:pic>
        <p:pic>
          <p:nvPicPr>
            <p:cNvPr id="7" name="object 7"/>
            <p:cNvPicPr/>
            <p:nvPr/>
          </p:nvPicPr>
          <p:blipFill>
            <a:blip r:embed="rId3" cstate="print"/>
            <a:stretch>
              <a:fillRect/>
            </a:stretch>
          </p:blipFill>
          <p:spPr>
            <a:xfrm>
              <a:off x="3339075" y="4671238"/>
              <a:ext cx="1392382" cy="869518"/>
            </a:xfrm>
            <a:prstGeom prst="rect">
              <a:avLst/>
            </a:prstGeom>
          </p:spPr>
        </p:pic>
        <p:pic>
          <p:nvPicPr>
            <p:cNvPr id="8" name="object 8"/>
            <p:cNvPicPr/>
            <p:nvPr/>
          </p:nvPicPr>
          <p:blipFill>
            <a:blip r:embed="rId4" cstate="print"/>
            <a:stretch>
              <a:fillRect/>
            </a:stretch>
          </p:blipFill>
          <p:spPr>
            <a:xfrm>
              <a:off x="4802019" y="4669864"/>
              <a:ext cx="1007917" cy="868144"/>
            </a:xfrm>
            <a:prstGeom prst="rect">
              <a:avLst/>
            </a:prstGeom>
          </p:spPr>
        </p:pic>
        <p:pic>
          <p:nvPicPr>
            <p:cNvPr id="9" name="object 9"/>
            <p:cNvPicPr/>
            <p:nvPr/>
          </p:nvPicPr>
          <p:blipFill>
            <a:blip r:embed="rId5" cstate="print"/>
            <a:stretch>
              <a:fillRect/>
            </a:stretch>
          </p:blipFill>
          <p:spPr>
            <a:xfrm>
              <a:off x="7743836" y="4980862"/>
              <a:ext cx="1696417" cy="303725"/>
            </a:xfrm>
            <a:prstGeom prst="rect">
              <a:avLst/>
            </a:prstGeom>
          </p:spPr>
        </p:pic>
        <p:pic>
          <p:nvPicPr>
            <p:cNvPr id="10" name="object 10"/>
            <p:cNvPicPr/>
            <p:nvPr/>
          </p:nvPicPr>
          <p:blipFill>
            <a:blip r:embed="rId6" cstate="print"/>
            <a:stretch>
              <a:fillRect/>
            </a:stretch>
          </p:blipFill>
          <p:spPr>
            <a:xfrm>
              <a:off x="8765916" y="4881811"/>
              <a:ext cx="561110" cy="451883"/>
            </a:xfrm>
            <a:prstGeom prst="rect">
              <a:avLst/>
            </a:prstGeom>
          </p:spPr>
        </p:pic>
        <p:pic>
          <p:nvPicPr>
            <p:cNvPr id="11" name="object 11"/>
            <p:cNvPicPr/>
            <p:nvPr/>
          </p:nvPicPr>
          <p:blipFill>
            <a:blip r:embed="rId7" cstate="print"/>
            <a:stretch>
              <a:fillRect/>
            </a:stretch>
          </p:blipFill>
          <p:spPr>
            <a:xfrm>
              <a:off x="8294683" y="5734109"/>
              <a:ext cx="579622" cy="227414"/>
            </a:xfrm>
            <a:prstGeom prst="rect">
              <a:avLst/>
            </a:prstGeom>
          </p:spPr>
        </p:pic>
        <p:pic>
          <p:nvPicPr>
            <p:cNvPr id="12" name="object 12"/>
            <p:cNvPicPr/>
            <p:nvPr/>
          </p:nvPicPr>
          <p:blipFill>
            <a:blip r:embed="rId8" cstate="print"/>
            <a:stretch>
              <a:fillRect/>
            </a:stretch>
          </p:blipFill>
          <p:spPr>
            <a:xfrm>
              <a:off x="3781241" y="5744589"/>
              <a:ext cx="565391" cy="177110"/>
            </a:xfrm>
            <a:prstGeom prst="rect">
              <a:avLst/>
            </a:prstGeom>
          </p:spPr>
        </p:pic>
      </p:grpSp>
      <p:grpSp>
        <p:nvGrpSpPr>
          <p:cNvPr id="13" name="object 13"/>
          <p:cNvGrpSpPr/>
          <p:nvPr/>
        </p:nvGrpSpPr>
        <p:grpSpPr>
          <a:xfrm>
            <a:off x="707336" y="3599688"/>
            <a:ext cx="2548890" cy="393700"/>
            <a:chOff x="707336" y="3599688"/>
            <a:chExt cx="2548890" cy="393700"/>
          </a:xfrm>
        </p:grpSpPr>
        <p:pic>
          <p:nvPicPr>
            <p:cNvPr id="14" name="object 14"/>
            <p:cNvPicPr/>
            <p:nvPr/>
          </p:nvPicPr>
          <p:blipFill>
            <a:blip r:embed="rId9" cstate="print"/>
            <a:stretch>
              <a:fillRect/>
            </a:stretch>
          </p:blipFill>
          <p:spPr>
            <a:xfrm>
              <a:off x="707336" y="3665561"/>
              <a:ext cx="2548384" cy="301583"/>
            </a:xfrm>
            <a:prstGeom prst="rect">
              <a:avLst/>
            </a:prstGeom>
          </p:spPr>
        </p:pic>
        <p:pic>
          <p:nvPicPr>
            <p:cNvPr id="15" name="object 15"/>
            <p:cNvPicPr/>
            <p:nvPr/>
          </p:nvPicPr>
          <p:blipFill>
            <a:blip r:embed="rId10" cstate="print"/>
            <a:stretch>
              <a:fillRect/>
            </a:stretch>
          </p:blipFill>
          <p:spPr>
            <a:xfrm>
              <a:off x="1706880" y="3599688"/>
              <a:ext cx="591312" cy="393192"/>
            </a:xfrm>
            <a:prstGeom prst="rect">
              <a:avLst/>
            </a:prstGeom>
          </p:spPr>
        </p:pic>
      </p:grpSp>
      <p:pic>
        <p:nvPicPr>
          <p:cNvPr id="16" name="object 16"/>
          <p:cNvPicPr/>
          <p:nvPr/>
        </p:nvPicPr>
        <p:blipFill>
          <a:blip r:embed="rId11" cstate="print"/>
          <a:stretch>
            <a:fillRect/>
          </a:stretch>
        </p:blipFill>
        <p:spPr>
          <a:xfrm>
            <a:off x="649223" y="2350007"/>
            <a:ext cx="4322064" cy="1103376"/>
          </a:xfrm>
          <a:prstGeom prst="rect">
            <a:avLst/>
          </a:prstGeom>
        </p:spPr>
      </p:pic>
      <p:pic>
        <p:nvPicPr>
          <p:cNvPr id="17" name="object 17"/>
          <p:cNvPicPr/>
          <p:nvPr/>
        </p:nvPicPr>
        <p:blipFill>
          <a:blip r:embed="rId12" cstate="print"/>
          <a:stretch>
            <a:fillRect/>
          </a:stretch>
        </p:blipFill>
        <p:spPr>
          <a:xfrm>
            <a:off x="6853460" y="2704467"/>
            <a:ext cx="891327" cy="1086193"/>
          </a:xfrm>
          <a:prstGeom prst="rect">
            <a:avLst/>
          </a:prstGeom>
        </p:spPr>
      </p:pic>
      <p:sp>
        <p:nvSpPr>
          <p:cNvPr id="18" name="object 18"/>
          <p:cNvSpPr/>
          <p:nvPr/>
        </p:nvSpPr>
        <p:spPr>
          <a:xfrm>
            <a:off x="5769084" y="2342503"/>
            <a:ext cx="450850" cy="1650364"/>
          </a:xfrm>
          <a:custGeom>
            <a:avLst/>
            <a:gdLst/>
            <a:ahLst/>
            <a:cxnLst/>
            <a:rect l="l" t="t" r="r" b="b"/>
            <a:pathLst>
              <a:path w="450850" h="1650364">
                <a:moveTo>
                  <a:pt x="0" y="0"/>
                </a:moveTo>
                <a:lnTo>
                  <a:pt x="0" y="1650071"/>
                </a:lnTo>
                <a:lnTo>
                  <a:pt x="450223" y="825036"/>
                </a:lnTo>
                <a:lnTo>
                  <a:pt x="0" y="0"/>
                </a:lnTo>
                <a:close/>
              </a:path>
            </a:pathLst>
          </a:custGeom>
          <a:solidFill>
            <a:srgbClr val="000000"/>
          </a:solidFill>
        </p:spPr>
        <p:txBody>
          <a:bodyPr wrap="square" lIns="0" tIns="0" rIns="0" bIns="0" rtlCol="0"/>
          <a:lstStyle/>
          <a:p>
            <a:endParaRPr/>
          </a:p>
        </p:txBody>
      </p:sp>
      <p:pic>
        <p:nvPicPr>
          <p:cNvPr id="19" name="object 19"/>
          <p:cNvPicPr/>
          <p:nvPr/>
        </p:nvPicPr>
        <p:blipFill>
          <a:blip r:embed="rId13" cstate="print"/>
          <a:stretch>
            <a:fillRect/>
          </a:stretch>
        </p:blipFill>
        <p:spPr>
          <a:xfrm>
            <a:off x="7868681" y="2883509"/>
            <a:ext cx="3426304" cy="620563"/>
          </a:xfrm>
          <a:prstGeom prst="rect">
            <a:avLst/>
          </a:prstGeom>
        </p:spPr>
      </p:pic>
      <p:sp>
        <p:nvSpPr>
          <p:cNvPr id="22" name="object 22"/>
          <p:cNvSpPr txBox="1"/>
          <p:nvPr/>
        </p:nvSpPr>
        <p:spPr>
          <a:xfrm>
            <a:off x="11395456" y="6605361"/>
            <a:ext cx="147320" cy="167640"/>
          </a:xfrm>
          <a:prstGeom prst="rect">
            <a:avLst/>
          </a:prstGeom>
        </p:spPr>
        <p:txBody>
          <a:bodyPr vert="horz" wrap="square" lIns="0" tIns="635" rIns="0" bIns="0" rtlCol="0">
            <a:spAutoFit/>
          </a:bodyPr>
          <a:lstStyle/>
          <a:p>
            <a:pPr marL="38100">
              <a:lnSpc>
                <a:spcPct val="100000"/>
              </a:lnSpc>
              <a:spcBef>
                <a:spcPts val="5"/>
              </a:spcBef>
            </a:pPr>
            <a:r>
              <a:rPr sz="1000" b="1" dirty="0">
                <a:latin typeface="Arial"/>
                <a:cs typeface="Arial"/>
              </a:rPr>
              <a:t>9</a:t>
            </a:r>
            <a:endParaRPr sz="1000">
              <a:latin typeface="Arial"/>
              <a:cs typeface="Arial"/>
            </a:endParaRPr>
          </a:p>
        </p:txBody>
      </p:sp>
      <p:sp>
        <p:nvSpPr>
          <p:cNvPr id="26" name="TextBox 25">
            <a:extLst>
              <a:ext uri="{FF2B5EF4-FFF2-40B4-BE49-F238E27FC236}">
                <a16:creationId xmlns:a16="http://schemas.microsoft.com/office/drawing/2014/main" id="{A2A20FB5-8100-7110-91F6-14805286900C}"/>
              </a:ext>
            </a:extLst>
          </p:cNvPr>
          <p:cNvSpPr txBox="1"/>
          <p:nvPr/>
        </p:nvSpPr>
        <p:spPr>
          <a:xfrm>
            <a:off x="3789934" y="6381091"/>
            <a:ext cx="9637777" cy="369332"/>
          </a:xfrm>
          <a:prstGeom prst="rect">
            <a:avLst/>
          </a:prstGeom>
          <a:noFill/>
        </p:spPr>
        <p:txBody>
          <a:bodyPr wrap="square">
            <a:spAutoFit/>
          </a:bodyPr>
          <a:lstStyle/>
          <a:p>
            <a:r>
              <a:rPr lang="en-US" dirty="0"/>
              <a:t>The reason behind including c(t) is to give more weight to recent accidents</a:t>
            </a:r>
            <a:endParaRPr lang="en-IN" dirty="0"/>
          </a:p>
        </p:txBody>
      </p:sp>
      <p:sp>
        <p:nvSpPr>
          <p:cNvPr id="28" name="TextBox 27">
            <a:extLst>
              <a:ext uri="{FF2B5EF4-FFF2-40B4-BE49-F238E27FC236}">
                <a16:creationId xmlns:a16="http://schemas.microsoft.com/office/drawing/2014/main" id="{09B73FD3-6FAB-AB2E-C35C-8C652B59A134}"/>
              </a:ext>
            </a:extLst>
          </p:cNvPr>
          <p:cNvSpPr txBox="1"/>
          <p:nvPr/>
        </p:nvSpPr>
        <p:spPr>
          <a:xfrm>
            <a:off x="565731" y="5551749"/>
            <a:ext cx="11457514" cy="923330"/>
          </a:xfrm>
          <a:prstGeom prst="rect">
            <a:avLst/>
          </a:prstGeom>
          <a:noFill/>
        </p:spPr>
        <p:txBody>
          <a:bodyPr wrap="square">
            <a:spAutoFit/>
          </a:bodyPr>
          <a:lstStyle/>
          <a:p>
            <a:r>
              <a:rPr lang="en-US" dirty="0"/>
              <a:t>Negative Binomial distribution allows for different mean and variance, whereas for the Poisson distribution mean and variance are assumed to be the same .  discrete data and the events occurring are independent of the time since the last event.</a:t>
            </a:r>
            <a:endParaRPr lang="en-IN" dirty="0"/>
          </a:p>
        </p:txBody>
      </p:sp>
      <p:pic>
        <p:nvPicPr>
          <p:cNvPr id="30" name="Picture 29">
            <a:extLst>
              <a:ext uri="{FF2B5EF4-FFF2-40B4-BE49-F238E27FC236}">
                <a16:creationId xmlns:a16="http://schemas.microsoft.com/office/drawing/2014/main" id="{480A8762-BD24-AD41-B012-5FC0735BF9E0}"/>
              </a:ext>
            </a:extLst>
          </p:cNvPr>
          <p:cNvPicPr>
            <a:picLocks noChangeAspect="1"/>
          </p:cNvPicPr>
          <p:nvPr/>
        </p:nvPicPr>
        <p:blipFill>
          <a:blip r:embed="rId14"/>
          <a:stretch>
            <a:fillRect/>
          </a:stretch>
        </p:blipFill>
        <p:spPr>
          <a:xfrm>
            <a:off x="582086" y="6379203"/>
            <a:ext cx="3154953" cy="4115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60960" rIns="0" bIns="0" rtlCol="0">
            <a:spAutoFit/>
          </a:bodyPr>
          <a:lstStyle/>
          <a:p>
            <a:pPr marL="73025" marR="5080">
              <a:lnSpc>
                <a:spcPts val="2900"/>
              </a:lnSpc>
              <a:spcBef>
                <a:spcPts val="480"/>
              </a:spcBef>
            </a:pPr>
            <a:r>
              <a:rPr spc="-35" dirty="0"/>
              <a:t>For</a:t>
            </a:r>
            <a:r>
              <a:rPr dirty="0"/>
              <a:t> </a:t>
            </a:r>
            <a:r>
              <a:rPr spc="-5" dirty="0"/>
              <a:t>the modeling,</a:t>
            </a:r>
            <a:r>
              <a:rPr dirty="0"/>
              <a:t> </a:t>
            </a:r>
            <a:r>
              <a:rPr spc="-15" dirty="0"/>
              <a:t>we</a:t>
            </a:r>
            <a:r>
              <a:rPr spc="-5" dirty="0"/>
              <a:t> </a:t>
            </a:r>
            <a:r>
              <a:rPr spc="10" dirty="0"/>
              <a:t>first</a:t>
            </a:r>
            <a:r>
              <a:rPr dirty="0"/>
              <a:t> </a:t>
            </a:r>
            <a:r>
              <a:rPr spc="-35" dirty="0"/>
              <a:t>have</a:t>
            </a:r>
            <a:r>
              <a:rPr spc="-5" dirty="0"/>
              <a:t> </a:t>
            </a:r>
            <a:r>
              <a:rPr dirty="0"/>
              <a:t>to</a:t>
            </a:r>
            <a:r>
              <a:rPr spc="-5" dirty="0"/>
              <a:t> initialize the </a:t>
            </a:r>
            <a:r>
              <a:rPr spc="5" dirty="0"/>
              <a:t>priors </a:t>
            </a:r>
            <a:r>
              <a:rPr spc="-885" dirty="0"/>
              <a:t> </a:t>
            </a:r>
            <a:r>
              <a:rPr dirty="0"/>
              <a:t>according</a:t>
            </a:r>
            <a:r>
              <a:rPr spc="-10" dirty="0"/>
              <a:t> </a:t>
            </a:r>
            <a:r>
              <a:rPr dirty="0"/>
              <a:t>to</a:t>
            </a:r>
            <a:r>
              <a:rPr spc="-5" dirty="0"/>
              <a:t> what</a:t>
            </a:r>
            <a:r>
              <a:rPr dirty="0"/>
              <a:t> is </a:t>
            </a:r>
            <a:r>
              <a:rPr spc="-5" dirty="0"/>
              <a:t>specified</a:t>
            </a:r>
            <a:r>
              <a:rPr spc="-10" dirty="0"/>
              <a:t> </a:t>
            </a:r>
            <a:r>
              <a:rPr dirty="0"/>
              <a:t>in</a:t>
            </a:r>
            <a:r>
              <a:rPr spc="-5" dirty="0"/>
              <a:t> the </a:t>
            </a:r>
            <a:r>
              <a:rPr dirty="0"/>
              <a:t>paper</a:t>
            </a:r>
          </a:p>
        </p:txBody>
      </p:sp>
      <p:sp>
        <p:nvSpPr>
          <p:cNvPr id="3" name="object 3"/>
          <p:cNvSpPr txBox="1"/>
          <p:nvPr/>
        </p:nvSpPr>
        <p:spPr>
          <a:xfrm>
            <a:off x="665953" y="1278635"/>
            <a:ext cx="19481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Prior</a:t>
            </a:r>
            <a:r>
              <a:rPr sz="2000" spc="-85" dirty="0">
                <a:latin typeface="Arial MT"/>
                <a:cs typeface="Arial MT"/>
              </a:rPr>
              <a:t> </a:t>
            </a:r>
            <a:r>
              <a:rPr sz="2000" dirty="0">
                <a:latin typeface="Arial MT"/>
                <a:cs typeface="Arial MT"/>
              </a:rPr>
              <a:t>initialization</a:t>
            </a:r>
            <a:endParaRPr sz="2000">
              <a:latin typeface="Arial MT"/>
              <a:cs typeface="Arial MT"/>
            </a:endParaRPr>
          </a:p>
        </p:txBody>
      </p:sp>
      <p:pic>
        <p:nvPicPr>
          <p:cNvPr id="4" name="object 4"/>
          <p:cNvPicPr/>
          <p:nvPr/>
        </p:nvPicPr>
        <p:blipFill>
          <a:blip r:embed="rId2" cstate="print"/>
          <a:stretch>
            <a:fillRect/>
          </a:stretch>
        </p:blipFill>
        <p:spPr>
          <a:xfrm>
            <a:off x="6784847" y="1627632"/>
            <a:ext cx="5108448" cy="1280160"/>
          </a:xfrm>
          <a:prstGeom prst="rect">
            <a:avLst/>
          </a:prstGeom>
        </p:spPr>
      </p:pic>
      <p:pic>
        <p:nvPicPr>
          <p:cNvPr id="5" name="object 5"/>
          <p:cNvPicPr/>
          <p:nvPr/>
        </p:nvPicPr>
        <p:blipFill>
          <a:blip r:embed="rId3" cstate="print"/>
          <a:stretch>
            <a:fillRect/>
          </a:stretch>
        </p:blipFill>
        <p:spPr>
          <a:xfrm>
            <a:off x="8696290" y="3563068"/>
            <a:ext cx="1710309" cy="203323"/>
          </a:xfrm>
          <a:prstGeom prst="rect">
            <a:avLst/>
          </a:prstGeom>
        </p:spPr>
      </p:pic>
      <p:pic>
        <p:nvPicPr>
          <p:cNvPr id="6" name="object 6"/>
          <p:cNvPicPr/>
          <p:nvPr/>
        </p:nvPicPr>
        <p:blipFill>
          <a:blip r:embed="rId4" cstate="print"/>
          <a:stretch>
            <a:fillRect/>
          </a:stretch>
        </p:blipFill>
        <p:spPr>
          <a:xfrm>
            <a:off x="8703820" y="3887204"/>
            <a:ext cx="1709124" cy="242983"/>
          </a:xfrm>
          <a:prstGeom prst="rect">
            <a:avLst/>
          </a:prstGeom>
        </p:spPr>
      </p:pic>
      <p:pic>
        <p:nvPicPr>
          <p:cNvPr id="7" name="object 7"/>
          <p:cNvPicPr/>
          <p:nvPr/>
        </p:nvPicPr>
        <p:blipFill>
          <a:blip r:embed="rId5" cstate="print"/>
          <a:stretch>
            <a:fillRect/>
          </a:stretch>
        </p:blipFill>
        <p:spPr>
          <a:xfrm>
            <a:off x="7835297" y="4898526"/>
            <a:ext cx="1273664" cy="208417"/>
          </a:xfrm>
          <a:prstGeom prst="rect">
            <a:avLst/>
          </a:prstGeom>
        </p:spPr>
      </p:pic>
      <p:pic>
        <p:nvPicPr>
          <p:cNvPr id="8" name="object 8"/>
          <p:cNvPicPr/>
          <p:nvPr/>
        </p:nvPicPr>
        <p:blipFill>
          <a:blip r:embed="rId6" cstate="print"/>
          <a:stretch>
            <a:fillRect/>
          </a:stretch>
        </p:blipFill>
        <p:spPr>
          <a:xfrm>
            <a:off x="9941868" y="4898526"/>
            <a:ext cx="1765989" cy="210514"/>
          </a:xfrm>
          <a:prstGeom prst="rect">
            <a:avLst/>
          </a:prstGeom>
        </p:spPr>
      </p:pic>
      <p:pic>
        <p:nvPicPr>
          <p:cNvPr id="9" name="object 9"/>
          <p:cNvPicPr/>
          <p:nvPr/>
        </p:nvPicPr>
        <p:blipFill>
          <a:blip r:embed="rId7" cstate="print"/>
          <a:stretch>
            <a:fillRect/>
          </a:stretch>
        </p:blipFill>
        <p:spPr>
          <a:xfrm>
            <a:off x="9158324" y="5576503"/>
            <a:ext cx="840698" cy="227802"/>
          </a:xfrm>
          <a:prstGeom prst="rect">
            <a:avLst/>
          </a:prstGeom>
        </p:spPr>
      </p:pic>
      <p:pic>
        <p:nvPicPr>
          <p:cNvPr id="10" name="object 10"/>
          <p:cNvPicPr/>
          <p:nvPr/>
        </p:nvPicPr>
        <p:blipFill>
          <a:blip r:embed="rId8" cstate="print"/>
          <a:stretch>
            <a:fillRect/>
          </a:stretch>
        </p:blipFill>
        <p:spPr>
          <a:xfrm>
            <a:off x="678652" y="1804244"/>
            <a:ext cx="5880930" cy="4395847"/>
          </a:xfrm>
          <a:prstGeom prst="rect">
            <a:avLst/>
          </a:prstGeom>
        </p:spPr>
      </p:pic>
      <p:sp>
        <p:nvSpPr>
          <p:cNvPr id="13" name="object 1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r>
              <a:rPr dirty="0"/>
              <a:t>10</a:t>
            </a:r>
          </a:p>
        </p:txBody>
      </p:sp>
      <p:sp>
        <p:nvSpPr>
          <p:cNvPr id="17" name="TextBox 16">
            <a:extLst>
              <a:ext uri="{FF2B5EF4-FFF2-40B4-BE49-F238E27FC236}">
                <a16:creationId xmlns:a16="http://schemas.microsoft.com/office/drawing/2014/main" id="{C730F217-EF8E-7C99-B6E1-C936BD19A23A}"/>
              </a:ext>
            </a:extLst>
          </p:cNvPr>
          <p:cNvSpPr txBox="1"/>
          <p:nvPr/>
        </p:nvSpPr>
        <p:spPr>
          <a:xfrm>
            <a:off x="6559582" y="4191201"/>
            <a:ext cx="6013418" cy="584775"/>
          </a:xfrm>
          <a:prstGeom prst="rect">
            <a:avLst/>
          </a:prstGeom>
          <a:noFill/>
        </p:spPr>
        <p:txBody>
          <a:bodyPr wrap="square">
            <a:spAutoFit/>
          </a:bodyPr>
          <a:lstStyle/>
          <a:p>
            <a:r>
              <a:rPr lang="en-US" sz="1600" dirty="0" err="1"/>
              <a:t>aj</a:t>
            </a:r>
            <a:r>
              <a:rPr lang="en-US" sz="1600" dirty="0"/>
              <a:t> helps us to capture causes we have not captured in our observations</a:t>
            </a:r>
            <a:endParaRPr lang="en-IN" sz="1600" dirty="0"/>
          </a:p>
        </p:txBody>
      </p:sp>
      <p:sp>
        <p:nvSpPr>
          <p:cNvPr id="19" name="TextBox 18">
            <a:extLst>
              <a:ext uri="{FF2B5EF4-FFF2-40B4-BE49-F238E27FC236}">
                <a16:creationId xmlns:a16="http://schemas.microsoft.com/office/drawing/2014/main" id="{546FB5DD-3086-21CA-1557-360027840B83}"/>
              </a:ext>
            </a:extLst>
          </p:cNvPr>
          <p:cNvSpPr txBox="1"/>
          <p:nvPr/>
        </p:nvSpPr>
        <p:spPr>
          <a:xfrm>
            <a:off x="6559582" y="5979380"/>
            <a:ext cx="5148275" cy="584775"/>
          </a:xfrm>
          <a:prstGeom prst="rect">
            <a:avLst/>
          </a:prstGeom>
          <a:noFill/>
        </p:spPr>
        <p:txBody>
          <a:bodyPr wrap="square">
            <a:spAutoFit/>
          </a:bodyPr>
          <a:lstStyle/>
          <a:p>
            <a:r>
              <a:rPr lang="en-US" sz="1600" dirty="0"/>
              <a:t>In </a:t>
            </a:r>
            <a:r>
              <a:rPr lang="en-US" sz="1600" dirty="0" err="1"/>
              <a:t>bj</a:t>
            </a:r>
            <a:r>
              <a:rPr lang="en-US" sz="1600" dirty="0"/>
              <a:t> , </a:t>
            </a:r>
            <a:r>
              <a:rPr lang="en-US" sz="1600" dirty="0" err="1"/>
              <a:t>bz</a:t>
            </a:r>
            <a:r>
              <a:rPr lang="en-US" sz="1600" dirty="0"/>
              <a:t> acts as the zero-inflation component that penalizes the global trend detected by the global APM.</a:t>
            </a:r>
            <a:endParaRPr lang="en-IN"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960" rIns="0" bIns="0" rtlCol="0">
            <a:spAutoFit/>
          </a:bodyPr>
          <a:lstStyle/>
          <a:p>
            <a:pPr marL="51435" marR="5080">
              <a:lnSpc>
                <a:spcPts val="2900"/>
              </a:lnSpc>
              <a:spcBef>
                <a:spcPts val="480"/>
              </a:spcBef>
            </a:pPr>
            <a:r>
              <a:rPr spc="20" dirty="0"/>
              <a:t>The </a:t>
            </a:r>
            <a:r>
              <a:rPr spc="-15" dirty="0"/>
              <a:t>pymc3 </a:t>
            </a:r>
            <a:r>
              <a:rPr spc="25" dirty="0"/>
              <a:t>library </a:t>
            </a:r>
            <a:r>
              <a:rPr spc="-10" dirty="0"/>
              <a:t>allows </a:t>
            </a:r>
            <a:r>
              <a:rPr spc="-5" dirty="0"/>
              <a:t>us </a:t>
            </a:r>
            <a:r>
              <a:rPr dirty="0"/>
              <a:t>to smoothly </a:t>
            </a:r>
            <a:r>
              <a:rPr spc="10" dirty="0"/>
              <a:t>apply </a:t>
            </a:r>
            <a:r>
              <a:rPr dirty="0"/>
              <a:t>a </a:t>
            </a:r>
            <a:r>
              <a:rPr spc="-10" dirty="0"/>
              <a:t>Negative </a:t>
            </a:r>
            <a:r>
              <a:rPr spc="-890" dirty="0"/>
              <a:t> </a:t>
            </a:r>
            <a:r>
              <a:rPr spc="-5" dirty="0"/>
              <a:t>Binomial</a:t>
            </a:r>
            <a:r>
              <a:rPr dirty="0"/>
              <a:t> </a:t>
            </a:r>
            <a:r>
              <a:rPr spc="-5" dirty="0"/>
              <a:t>Distribution </a:t>
            </a:r>
            <a:r>
              <a:rPr dirty="0"/>
              <a:t>to</a:t>
            </a:r>
            <a:r>
              <a:rPr spc="-5" dirty="0"/>
              <a:t> the “before” </a:t>
            </a:r>
            <a:r>
              <a:rPr dirty="0"/>
              <a:t>time</a:t>
            </a:r>
            <a:r>
              <a:rPr spc="-5" dirty="0"/>
              <a:t> period</a:t>
            </a:r>
          </a:p>
        </p:txBody>
      </p:sp>
      <p:grpSp>
        <p:nvGrpSpPr>
          <p:cNvPr id="3" name="object 3"/>
          <p:cNvGrpSpPr/>
          <p:nvPr/>
        </p:nvGrpSpPr>
        <p:grpSpPr>
          <a:xfrm>
            <a:off x="8052816" y="1755648"/>
            <a:ext cx="3892550" cy="957580"/>
            <a:chOff x="8052816" y="1755648"/>
            <a:chExt cx="3892550" cy="957580"/>
          </a:xfrm>
        </p:grpSpPr>
        <p:pic>
          <p:nvPicPr>
            <p:cNvPr id="4" name="object 4"/>
            <p:cNvPicPr/>
            <p:nvPr/>
          </p:nvPicPr>
          <p:blipFill>
            <a:blip r:embed="rId2" cstate="print"/>
            <a:stretch>
              <a:fillRect/>
            </a:stretch>
          </p:blipFill>
          <p:spPr>
            <a:xfrm>
              <a:off x="8052816" y="1755648"/>
              <a:ext cx="3892296" cy="957072"/>
            </a:xfrm>
            <a:prstGeom prst="rect">
              <a:avLst/>
            </a:prstGeom>
          </p:spPr>
        </p:pic>
        <p:sp>
          <p:nvSpPr>
            <p:cNvPr id="5" name="object 5"/>
            <p:cNvSpPr/>
            <p:nvPr/>
          </p:nvSpPr>
          <p:spPr>
            <a:xfrm>
              <a:off x="8960872" y="2122170"/>
              <a:ext cx="2789555" cy="422909"/>
            </a:xfrm>
            <a:custGeom>
              <a:avLst/>
              <a:gdLst/>
              <a:ahLst/>
              <a:cxnLst/>
              <a:rect l="l" t="t" r="r" b="b"/>
              <a:pathLst>
                <a:path w="2789554" h="422910">
                  <a:moveTo>
                    <a:pt x="0" y="0"/>
                  </a:moveTo>
                  <a:lnTo>
                    <a:pt x="2789168" y="0"/>
                  </a:lnTo>
                  <a:lnTo>
                    <a:pt x="2789168" y="422910"/>
                  </a:lnTo>
                  <a:lnTo>
                    <a:pt x="0" y="422910"/>
                  </a:lnTo>
                  <a:lnTo>
                    <a:pt x="0" y="0"/>
                  </a:lnTo>
                  <a:close/>
                </a:path>
              </a:pathLst>
            </a:custGeom>
            <a:ln w="12700">
              <a:solidFill>
                <a:srgbClr val="F7BF45"/>
              </a:solidFill>
            </a:ln>
          </p:spPr>
          <p:txBody>
            <a:bodyPr wrap="square" lIns="0" tIns="0" rIns="0" bIns="0" rtlCol="0"/>
            <a:lstStyle/>
            <a:p>
              <a:endParaRPr/>
            </a:p>
          </p:txBody>
        </p:sp>
      </p:grpSp>
      <p:pic>
        <p:nvPicPr>
          <p:cNvPr id="6" name="object 6"/>
          <p:cNvPicPr/>
          <p:nvPr/>
        </p:nvPicPr>
        <p:blipFill>
          <a:blip r:embed="rId3" cstate="print"/>
          <a:stretch>
            <a:fillRect/>
          </a:stretch>
        </p:blipFill>
        <p:spPr>
          <a:xfrm>
            <a:off x="678653" y="1568837"/>
            <a:ext cx="7273391" cy="4342878"/>
          </a:xfrm>
          <a:prstGeom prst="rect">
            <a:avLst/>
          </a:prstGeom>
        </p:spPr>
      </p:pic>
      <p:pic>
        <p:nvPicPr>
          <p:cNvPr id="7" name="object 7"/>
          <p:cNvPicPr/>
          <p:nvPr/>
        </p:nvPicPr>
        <p:blipFill>
          <a:blip r:embed="rId4" cstate="print"/>
          <a:stretch>
            <a:fillRect/>
          </a:stretch>
        </p:blipFill>
        <p:spPr>
          <a:xfrm>
            <a:off x="8290051" y="4824036"/>
            <a:ext cx="3417038" cy="172926"/>
          </a:xfrm>
          <a:prstGeom prst="rect">
            <a:avLst/>
          </a:prstGeom>
        </p:spPr>
      </p:pic>
      <p:pic>
        <p:nvPicPr>
          <p:cNvPr id="8" name="object 8"/>
          <p:cNvPicPr/>
          <p:nvPr/>
        </p:nvPicPr>
        <p:blipFill>
          <a:blip r:embed="rId5" cstate="print"/>
          <a:stretch>
            <a:fillRect/>
          </a:stretch>
        </p:blipFill>
        <p:spPr>
          <a:xfrm>
            <a:off x="8955051" y="3670418"/>
            <a:ext cx="1973051" cy="146530"/>
          </a:xfrm>
          <a:prstGeom prst="rect">
            <a:avLst/>
          </a:prstGeom>
        </p:spPr>
      </p:pic>
      <p:sp>
        <p:nvSpPr>
          <p:cNvPr id="11" name="object 11"/>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r>
              <a:rPr dirty="0"/>
              <a:t>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3500" rIns="0" bIns="0" rtlCol="0">
            <a:spAutoFit/>
          </a:bodyPr>
          <a:lstStyle/>
          <a:p>
            <a:pPr marL="51435" marR="5080">
              <a:lnSpc>
                <a:spcPts val="3000"/>
              </a:lnSpc>
              <a:spcBef>
                <a:spcPts val="500"/>
              </a:spcBef>
            </a:pPr>
            <a:r>
              <a:rPr sz="2800" spc="-40" dirty="0"/>
              <a:t>For</a:t>
            </a:r>
            <a:r>
              <a:rPr sz="2800" spc="-10" dirty="0"/>
              <a:t> </a:t>
            </a:r>
            <a:r>
              <a:rPr sz="2800" spc="-5" dirty="0"/>
              <a:t>the</a:t>
            </a:r>
            <a:r>
              <a:rPr sz="2800" spc="-10" dirty="0"/>
              <a:t> </a:t>
            </a:r>
            <a:r>
              <a:rPr sz="2800" spc="-5" dirty="0"/>
              <a:t>“after” time</a:t>
            </a:r>
            <a:r>
              <a:rPr sz="2800" spc="-10" dirty="0"/>
              <a:t> </a:t>
            </a:r>
            <a:r>
              <a:rPr sz="2800" spc="-5" dirty="0"/>
              <a:t>period</a:t>
            </a:r>
            <a:r>
              <a:rPr sz="2800" spc="-10" dirty="0"/>
              <a:t> </a:t>
            </a:r>
            <a:r>
              <a:rPr sz="2800" spc="-15" dirty="0"/>
              <a:t>data,</a:t>
            </a:r>
            <a:r>
              <a:rPr sz="2800" dirty="0"/>
              <a:t> </a:t>
            </a:r>
            <a:r>
              <a:rPr sz="2800" spc="-20" dirty="0"/>
              <a:t>we</a:t>
            </a:r>
            <a:r>
              <a:rPr sz="2800" spc="-10" dirty="0"/>
              <a:t> </a:t>
            </a:r>
            <a:r>
              <a:rPr sz="2800" spc="-35" dirty="0"/>
              <a:t>have</a:t>
            </a:r>
            <a:r>
              <a:rPr sz="2800" spc="-10" dirty="0"/>
              <a:t> </a:t>
            </a:r>
            <a:r>
              <a:rPr sz="2800" dirty="0"/>
              <a:t>applied</a:t>
            </a:r>
            <a:r>
              <a:rPr sz="2800" spc="-10" dirty="0"/>
              <a:t> </a:t>
            </a:r>
            <a:r>
              <a:rPr sz="2800" dirty="0"/>
              <a:t>a </a:t>
            </a:r>
            <a:r>
              <a:rPr sz="2800" spc="-919" dirty="0"/>
              <a:t> </a:t>
            </a:r>
            <a:r>
              <a:rPr sz="2800" spc="-15" dirty="0"/>
              <a:t>Poisson</a:t>
            </a:r>
            <a:r>
              <a:rPr sz="2800" spc="-5" dirty="0"/>
              <a:t> distribution</a:t>
            </a:r>
            <a:endParaRPr sz="2800"/>
          </a:p>
        </p:txBody>
      </p:sp>
      <p:pic>
        <p:nvPicPr>
          <p:cNvPr id="3" name="object 3"/>
          <p:cNvPicPr/>
          <p:nvPr/>
        </p:nvPicPr>
        <p:blipFill>
          <a:blip r:embed="rId2" cstate="print"/>
          <a:stretch>
            <a:fillRect/>
          </a:stretch>
        </p:blipFill>
        <p:spPr>
          <a:xfrm>
            <a:off x="676655" y="1264919"/>
            <a:ext cx="7153656" cy="4888991"/>
          </a:xfrm>
          <a:prstGeom prst="rect">
            <a:avLst/>
          </a:prstGeom>
        </p:spPr>
      </p:pic>
      <p:grpSp>
        <p:nvGrpSpPr>
          <p:cNvPr id="4" name="object 4"/>
          <p:cNvGrpSpPr/>
          <p:nvPr/>
        </p:nvGrpSpPr>
        <p:grpSpPr>
          <a:xfrm>
            <a:off x="8052816" y="1405127"/>
            <a:ext cx="3892550" cy="957580"/>
            <a:chOff x="8052816" y="1405127"/>
            <a:chExt cx="3892550" cy="957580"/>
          </a:xfrm>
        </p:grpSpPr>
        <p:pic>
          <p:nvPicPr>
            <p:cNvPr id="5" name="object 5"/>
            <p:cNvPicPr/>
            <p:nvPr/>
          </p:nvPicPr>
          <p:blipFill>
            <a:blip r:embed="rId3" cstate="print"/>
            <a:stretch>
              <a:fillRect/>
            </a:stretch>
          </p:blipFill>
          <p:spPr>
            <a:xfrm>
              <a:off x="8052816" y="1405127"/>
              <a:ext cx="3892296" cy="957072"/>
            </a:xfrm>
            <a:prstGeom prst="rect">
              <a:avLst/>
            </a:prstGeom>
          </p:spPr>
        </p:pic>
        <p:sp>
          <p:nvSpPr>
            <p:cNvPr id="6" name="object 6"/>
            <p:cNvSpPr/>
            <p:nvPr/>
          </p:nvSpPr>
          <p:spPr>
            <a:xfrm>
              <a:off x="8960872" y="1489204"/>
              <a:ext cx="2789555" cy="271145"/>
            </a:xfrm>
            <a:custGeom>
              <a:avLst/>
              <a:gdLst/>
              <a:ahLst/>
              <a:cxnLst/>
              <a:rect l="l" t="t" r="r" b="b"/>
              <a:pathLst>
                <a:path w="2789554" h="271144">
                  <a:moveTo>
                    <a:pt x="0" y="0"/>
                  </a:moveTo>
                  <a:lnTo>
                    <a:pt x="2789168" y="0"/>
                  </a:lnTo>
                  <a:lnTo>
                    <a:pt x="2789168" y="271015"/>
                  </a:lnTo>
                  <a:lnTo>
                    <a:pt x="0" y="271015"/>
                  </a:lnTo>
                  <a:lnTo>
                    <a:pt x="0" y="0"/>
                  </a:lnTo>
                  <a:close/>
                </a:path>
              </a:pathLst>
            </a:custGeom>
            <a:ln w="12700">
              <a:solidFill>
                <a:srgbClr val="F7BF45"/>
              </a:solidFill>
            </a:ln>
          </p:spPr>
          <p:txBody>
            <a:bodyPr wrap="square" lIns="0" tIns="0" rIns="0" bIns="0" rtlCol="0"/>
            <a:lstStyle/>
            <a:p>
              <a:endParaRPr/>
            </a:p>
          </p:txBody>
        </p:sp>
      </p:grpSp>
      <p:pic>
        <p:nvPicPr>
          <p:cNvPr id="7" name="object 7"/>
          <p:cNvPicPr/>
          <p:nvPr/>
        </p:nvPicPr>
        <p:blipFill>
          <a:blip r:embed="rId4" cstate="print"/>
          <a:stretch>
            <a:fillRect/>
          </a:stretch>
        </p:blipFill>
        <p:spPr>
          <a:xfrm>
            <a:off x="8290051" y="3307656"/>
            <a:ext cx="3417038" cy="172926"/>
          </a:xfrm>
          <a:prstGeom prst="rect">
            <a:avLst/>
          </a:prstGeom>
        </p:spPr>
      </p:pic>
      <p:pic>
        <p:nvPicPr>
          <p:cNvPr id="8" name="object 8"/>
          <p:cNvPicPr/>
          <p:nvPr/>
        </p:nvPicPr>
        <p:blipFill>
          <a:blip r:embed="rId5" cstate="print"/>
          <a:stretch>
            <a:fillRect/>
          </a:stretch>
        </p:blipFill>
        <p:spPr>
          <a:xfrm>
            <a:off x="8955051" y="2702678"/>
            <a:ext cx="1973051" cy="146530"/>
          </a:xfrm>
          <a:prstGeom prst="rect">
            <a:avLst/>
          </a:prstGeom>
        </p:spPr>
      </p:pic>
      <p:sp>
        <p:nvSpPr>
          <p:cNvPr id="11" name="object 11"/>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r>
              <a:rPr dirty="0"/>
              <a:t>12</a:t>
            </a:r>
          </a:p>
        </p:txBody>
      </p:sp>
      <p:pic>
        <p:nvPicPr>
          <p:cNvPr id="13" name="Picture 12">
            <a:extLst>
              <a:ext uri="{FF2B5EF4-FFF2-40B4-BE49-F238E27FC236}">
                <a16:creationId xmlns:a16="http://schemas.microsoft.com/office/drawing/2014/main" id="{6936B99A-8211-78C2-2C43-46FA84080954}"/>
              </a:ext>
            </a:extLst>
          </p:cNvPr>
          <p:cNvPicPr>
            <a:picLocks noChangeAspect="1"/>
          </p:cNvPicPr>
          <p:nvPr/>
        </p:nvPicPr>
        <p:blipFill>
          <a:blip r:embed="rId6"/>
          <a:stretch>
            <a:fillRect/>
          </a:stretch>
        </p:blipFill>
        <p:spPr>
          <a:xfrm>
            <a:off x="627844" y="5257800"/>
            <a:ext cx="7202467" cy="10610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6920" y="326643"/>
            <a:ext cx="8647430" cy="833119"/>
          </a:xfrm>
          <a:prstGeom prst="rect">
            <a:avLst/>
          </a:prstGeom>
        </p:spPr>
        <p:txBody>
          <a:bodyPr vert="horz" wrap="square" lIns="0" tIns="63500" rIns="0" bIns="0" rtlCol="0">
            <a:spAutoFit/>
          </a:bodyPr>
          <a:lstStyle/>
          <a:p>
            <a:pPr marL="12700" marR="5080">
              <a:lnSpc>
                <a:spcPts val="3000"/>
              </a:lnSpc>
              <a:spcBef>
                <a:spcPts val="500"/>
              </a:spcBef>
            </a:pPr>
            <a:r>
              <a:rPr sz="2800" spc="-15" dirty="0">
                <a:latin typeface="Arial Black"/>
                <a:cs typeface="Arial Black"/>
              </a:rPr>
              <a:t>Plate</a:t>
            </a:r>
            <a:r>
              <a:rPr sz="2800" spc="-10" dirty="0">
                <a:latin typeface="Arial Black"/>
                <a:cs typeface="Arial Black"/>
              </a:rPr>
              <a:t> </a:t>
            </a:r>
            <a:r>
              <a:rPr sz="2800" spc="-15" dirty="0">
                <a:latin typeface="Arial Black"/>
                <a:cs typeface="Arial Black"/>
              </a:rPr>
              <a:t>notation</a:t>
            </a:r>
            <a:r>
              <a:rPr sz="2800" spc="-5" dirty="0">
                <a:latin typeface="Arial Black"/>
                <a:cs typeface="Arial Black"/>
              </a:rPr>
              <a:t> of</a:t>
            </a:r>
            <a:r>
              <a:rPr sz="2800" spc="160" dirty="0">
                <a:latin typeface="Arial Black"/>
                <a:cs typeface="Arial Black"/>
              </a:rPr>
              <a:t> </a:t>
            </a:r>
            <a:r>
              <a:rPr sz="2800" spc="-5" dirty="0">
                <a:latin typeface="Arial Black"/>
                <a:cs typeface="Arial Black"/>
              </a:rPr>
              <a:t>the model</a:t>
            </a:r>
            <a:r>
              <a:rPr sz="2800" dirty="0">
                <a:latin typeface="Arial Black"/>
                <a:cs typeface="Arial Black"/>
              </a:rPr>
              <a:t> </a:t>
            </a:r>
            <a:r>
              <a:rPr sz="2800" spc="-25" dirty="0">
                <a:latin typeface="Arial Black"/>
                <a:cs typeface="Arial Black"/>
              </a:rPr>
              <a:t>makes</a:t>
            </a:r>
            <a:r>
              <a:rPr sz="2800" spc="5" dirty="0">
                <a:latin typeface="Arial Black"/>
                <a:cs typeface="Arial Black"/>
              </a:rPr>
              <a:t> </a:t>
            </a:r>
            <a:r>
              <a:rPr sz="2800" dirty="0">
                <a:latin typeface="Arial Black"/>
                <a:cs typeface="Arial Black"/>
              </a:rPr>
              <a:t>it</a:t>
            </a:r>
            <a:r>
              <a:rPr sz="2800" spc="-5" dirty="0">
                <a:latin typeface="Arial Black"/>
                <a:cs typeface="Arial Black"/>
              </a:rPr>
              <a:t> easy</a:t>
            </a:r>
            <a:r>
              <a:rPr sz="2800" spc="5" dirty="0">
                <a:latin typeface="Arial Black"/>
                <a:cs typeface="Arial Black"/>
              </a:rPr>
              <a:t> </a:t>
            </a:r>
            <a:r>
              <a:rPr sz="2800" spc="-5" dirty="0">
                <a:latin typeface="Arial Black"/>
                <a:cs typeface="Arial Black"/>
              </a:rPr>
              <a:t>to </a:t>
            </a:r>
            <a:r>
              <a:rPr sz="2800" spc="-919" dirty="0">
                <a:latin typeface="Arial Black"/>
                <a:cs typeface="Arial Black"/>
              </a:rPr>
              <a:t> </a:t>
            </a:r>
            <a:r>
              <a:rPr sz="2800" dirty="0">
                <a:latin typeface="Arial Black"/>
                <a:cs typeface="Arial Black"/>
              </a:rPr>
              <a:t>understand</a:t>
            </a:r>
            <a:r>
              <a:rPr sz="2800" spc="-10" dirty="0">
                <a:latin typeface="Arial Black"/>
                <a:cs typeface="Arial Black"/>
              </a:rPr>
              <a:t> </a:t>
            </a:r>
            <a:r>
              <a:rPr sz="2800" spc="-5" dirty="0">
                <a:latin typeface="Arial Black"/>
                <a:cs typeface="Arial Black"/>
              </a:rPr>
              <a:t>our model</a:t>
            </a:r>
            <a:endParaRPr sz="2800">
              <a:latin typeface="Arial Black"/>
              <a:cs typeface="Arial Black"/>
            </a:endParaRPr>
          </a:p>
        </p:txBody>
      </p:sp>
      <p:pic>
        <p:nvPicPr>
          <p:cNvPr id="3" name="object 3"/>
          <p:cNvPicPr/>
          <p:nvPr/>
        </p:nvPicPr>
        <p:blipFill>
          <a:blip r:embed="rId2" cstate="print"/>
          <a:stretch>
            <a:fillRect/>
          </a:stretch>
        </p:blipFill>
        <p:spPr>
          <a:xfrm>
            <a:off x="4419600" y="2141998"/>
            <a:ext cx="7680471" cy="4301321"/>
          </a:xfrm>
          <a:prstGeom prst="rect">
            <a:avLst/>
          </a:prstGeom>
        </p:spPr>
      </p:pic>
      <p:sp>
        <p:nvSpPr>
          <p:cNvPr id="4" name="object 4"/>
          <p:cNvSpPr txBox="1"/>
          <p:nvPr/>
        </p:nvSpPr>
        <p:spPr>
          <a:xfrm>
            <a:off x="665953" y="1415796"/>
            <a:ext cx="655510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Representation</a:t>
            </a:r>
            <a:r>
              <a:rPr sz="2000" spc="-1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our</a:t>
            </a:r>
            <a:r>
              <a:rPr sz="2000" spc="-10" dirty="0">
                <a:latin typeface="Arial MT"/>
                <a:cs typeface="Arial MT"/>
              </a:rPr>
              <a:t> </a:t>
            </a:r>
            <a:r>
              <a:rPr sz="2000" spc="-5" dirty="0">
                <a:latin typeface="Arial MT"/>
                <a:cs typeface="Arial MT"/>
              </a:rPr>
              <a:t>model</a:t>
            </a:r>
            <a:r>
              <a:rPr sz="2000" dirty="0">
                <a:latin typeface="Arial MT"/>
                <a:cs typeface="Arial MT"/>
              </a:rPr>
              <a:t> based</a:t>
            </a:r>
            <a:r>
              <a:rPr sz="2000" spc="-5" dirty="0">
                <a:latin typeface="Arial MT"/>
                <a:cs typeface="Arial MT"/>
              </a:rPr>
              <a:t> </a:t>
            </a:r>
            <a:r>
              <a:rPr sz="2000" dirty="0">
                <a:latin typeface="Arial MT"/>
                <a:cs typeface="Arial MT"/>
              </a:rPr>
              <a:t>on</a:t>
            </a:r>
            <a:r>
              <a:rPr sz="2000" spc="-10" dirty="0">
                <a:latin typeface="Arial MT"/>
                <a:cs typeface="Arial MT"/>
              </a:rPr>
              <a:t> </a:t>
            </a:r>
            <a:r>
              <a:rPr sz="2000" spc="-5" dirty="0">
                <a:latin typeface="Arial MT"/>
                <a:cs typeface="Arial MT"/>
              </a:rPr>
              <a:t>Fawcett</a:t>
            </a:r>
            <a:r>
              <a:rPr sz="2000" spc="-15" dirty="0">
                <a:latin typeface="Arial MT"/>
                <a:cs typeface="Arial MT"/>
              </a:rPr>
              <a:t> </a:t>
            </a:r>
            <a:r>
              <a:rPr sz="2000" dirty="0">
                <a:latin typeface="Arial MT"/>
                <a:cs typeface="Arial MT"/>
              </a:rPr>
              <a:t>et</a:t>
            </a:r>
            <a:r>
              <a:rPr sz="2000" spc="-15" dirty="0">
                <a:latin typeface="Arial MT"/>
                <a:cs typeface="Arial MT"/>
              </a:rPr>
              <a:t> </a:t>
            </a:r>
            <a:r>
              <a:rPr sz="2000" dirty="0">
                <a:latin typeface="Arial MT"/>
                <a:cs typeface="Arial MT"/>
              </a:rPr>
              <a:t>al.</a:t>
            </a:r>
            <a:r>
              <a:rPr sz="2000" spc="-15" dirty="0">
                <a:latin typeface="Arial MT"/>
                <a:cs typeface="Arial MT"/>
              </a:rPr>
              <a:t> </a:t>
            </a:r>
            <a:r>
              <a:rPr sz="2000" dirty="0">
                <a:latin typeface="Arial MT"/>
                <a:cs typeface="Arial MT"/>
              </a:rPr>
              <a:t>2017</a:t>
            </a:r>
            <a:endParaRPr sz="2000">
              <a:latin typeface="Arial MT"/>
              <a:cs typeface="Arial MT"/>
            </a:endParaRPr>
          </a:p>
        </p:txBody>
      </p:sp>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r>
              <a:rPr dirty="0"/>
              <a:t>13</a:t>
            </a:r>
          </a:p>
        </p:txBody>
      </p:sp>
      <p:pic>
        <p:nvPicPr>
          <p:cNvPr id="11" name="Picture 10">
            <a:extLst>
              <a:ext uri="{FF2B5EF4-FFF2-40B4-BE49-F238E27FC236}">
                <a16:creationId xmlns:a16="http://schemas.microsoft.com/office/drawing/2014/main" id="{E4238FD9-869C-0419-5804-F1CA1031BBDF}"/>
              </a:ext>
            </a:extLst>
          </p:cNvPr>
          <p:cNvPicPr>
            <a:picLocks noChangeAspect="1"/>
          </p:cNvPicPr>
          <p:nvPr/>
        </p:nvPicPr>
        <p:blipFill>
          <a:blip r:embed="rId3"/>
          <a:stretch>
            <a:fillRect/>
          </a:stretch>
        </p:blipFill>
        <p:spPr>
          <a:xfrm>
            <a:off x="555925" y="1852413"/>
            <a:ext cx="3863675" cy="579170"/>
          </a:xfrm>
          <a:prstGeom prst="rect">
            <a:avLst/>
          </a:prstGeom>
        </p:spPr>
      </p:pic>
      <p:sp>
        <p:nvSpPr>
          <p:cNvPr id="13" name="TextBox 12">
            <a:extLst>
              <a:ext uri="{FF2B5EF4-FFF2-40B4-BE49-F238E27FC236}">
                <a16:creationId xmlns:a16="http://schemas.microsoft.com/office/drawing/2014/main" id="{BABBF4C6-2715-E4CA-EC40-B7982C8B3F4F}"/>
              </a:ext>
            </a:extLst>
          </p:cNvPr>
          <p:cNvSpPr txBox="1"/>
          <p:nvPr/>
        </p:nvSpPr>
        <p:spPr>
          <a:xfrm>
            <a:off x="555925" y="2801068"/>
            <a:ext cx="3711275" cy="2862322"/>
          </a:xfrm>
          <a:prstGeom prst="rect">
            <a:avLst/>
          </a:prstGeom>
          <a:noFill/>
        </p:spPr>
        <p:txBody>
          <a:bodyPr wrap="square">
            <a:spAutoFit/>
          </a:bodyPr>
          <a:lstStyle/>
          <a:p>
            <a:r>
              <a:rPr lang="en-US" dirty="0"/>
              <a:t>MCMC sampling technique to simulate approximate draws from the marginal posterior</a:t>
            </a:r>
          </a:p>
          <a:p>
            <a:endParaRPr lang="en-US" dirty="0"/>
          </a:p>
          <a:p>
            <a:r>
              <a:rPr lang="en-US" dirty="0"/>
              <a:t>Trained the model with 1,000 iterations due to time and space constraints in paper it was 10,000</a:t>
            </a:r>
          </a:p>
          <a:p>
            <a:endParaRPr lang="en-US" dirty="0"/>
          </a:p>
          <a:p>
            <a:r>
              <a:rPr lang="en-US" dirty="0"/>
              <a:t>model was trained with Python using the pymc3 library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6920" y="326643"/>
            <a:ext cx="10083800" cy="833119"/>
          </a:xfrm>
          <a:prstGeom prst="rect">
            <a:avLst/>
          </a:prstGeom>
        </p:spPr>
        <p:txBody>
          <a:bodyPr vert="horz" wrap="square" lIns="0" tIns="63500" rIns="0" bIns="0" rtlCol="0">
            <a:spAutoFit/>
          </a:bodyPr>
          <a:lstStyle/>
          <a:p>
            <a:pPr marL="12700" marR="5080">
              <a:lnSpc>
                <a:spcPts val="3000"/>
              </a:lnSpc>
              <a:spcBef>
                <a:spcPts val="500"/>
              </a:spcBef>
            </a:pPr>
            <a:r>
              <a:rPr sz="2800" spc="-5" dirty="0">
                <a:latin typeface="Arial Black"/>
                <a:cs typeface="Arial Black"/>
              </a:rPr>
              <a:t>As the</a:t>
            </a:r>
            <a:r>
              <a:rPr sz="2800" spc="-10" dirty="0">
                <a:latin typeface="Arial Black"/>
                <a:cs typeface="Arial Black"/>
              </a:rPr>
              <a:t> </a:t>
            </a:r>
            <a:r>
              <a:rPr sz="2800" spc="-5" dirty="0">
                <a:latin typeface="Arial Black"/>
                <a:cs typeface="Arial Black"/>
              </a:rPr>
              <a:t>posterior</a:t>
            </a:r>
            <a:r>
              <a:rPr sz="2800" spc="-15" dirty="0">
                <a:latin typeface="Arial Black"/>
                <a:cs typeface="Arial Black"/>
              </a:rPr>
              <a:t> </a:t>
            </a:r>
            <a:r>
              <a:rPr sz="2800" spc="20" dirty="0">
                <a:latin typeface="Arial Black"/>
                <a:cs typeface="Arial Black"/>
              </a:rPr>
              <a:t>summary</a:t>
            </a:r>
            <a:r>
              <a:rPr sz="2800" dirty="0">
                <a:latin typeface="Arial Black"/>
                <a:cs typeface="Arial Black"/>
              </a:rPr>
              <a:t> </a:t>
            </a:r>
            <a:r>
              <a:rPr sz="2800" spc="-10" dirty="0">
                <a:latin typeface="Arial Black"/>
                <a:cs typeface="Arial Black"/>
              </a:rPr>
              <a:t>indicates,</a:t>
            </a:r>
            <a:r>
              <a:rPr sz="2800" spc="-5" dirty="0">
                <a:latin typeface="Arial Black"/>
                <a:cs typeface="Arial Black"/>
              </a:rPr>
              <a:t> </a:t>
            </a:r>
            <a:r>
              <a:rPr sz="2800" spc="-20" dirty="0">
                <a:latin typeface="Arial Black"/>
                <a:cs typeface="Arial Black"/>
              </a:rPr>
              <a:t>we</a:t>
            </a:r>
            <a:r>
              <a:rPr sz="2800" spc="-10" dirty="0">
                <a:latin typeface="Arial Black"/>
                <a:cs typeface="Arial Black"/>
              </a:rPr>
              <a:t> </a:t>
            </a:r>
            <a:r>
              <a:rPr sz="2800" spc="-35" dirty="0">
                <a:latin typeface="Arial Black"/>
                <a:cs typeface="Arial Black"/>
              </a:rPr>
              <a:t>have</a:t>
            </a:r>
            <a:r>
              <a:rPr sz="2800" spc="-10" dirty="0">
                <a:latin typeface="Arial Black"/>
                <a:cs typeface="Arial Black"/>
              </a:rPr>
              <a:t> </a:t>
            </a:r>
            <a:r>
              <a:rPr sz="2800" spc="20" dirty="0">
                <a:latin typeface="Arial Black"/>
                <a:cs typeface="Arial Black"/>
              </a:rPr>
              <a:t>learnt </a:t>
            </a:r>
            <a:r>
              <a:rPr sz="2800" spc="-919" dirty="0">
                <a:latin typeface="Arial Black"/>
                <a:cs typeface="Arial Black"/>
              </a:rPr>
              <a:t> </a:t>
            </a:r>
            <a:r>
              <a:rPr sz="2800" spc="-10" dirty="0">
                <a:latin typeface="Arial Black"/>
                <a:cs typeface="Arial Black"/>
              </a:rPr>
              <a:t>RTM and</a:t>
            </a:r>
            <a:r>
              <a:rPr sz="2800" spc="-5" dirty="0">
                <a:latin typeface="Arial Black"/>
                <a:cs typeface="Arial Black"/>
              </a:rPr>
              <a:t> local</a:t>
            </a:r>
            <a:r>
              <a:rPr sz="2800" spc="5" dirty="0">
                <a:latin typeface="Arial Black"/>
                <a:cs typeface="Arial Black"/>
              </a:rPr>
              <a:t> </a:t>
            </a:r>
            <a:r>
              <a:rPr sz="2800" dirty="0">
                <a:latin typeface="Arial Black"/>
                <a:cs typeface="Arial Black"/>
              </a:rPr>
              <a:t>trend</a:t>
            </a:r>
            <a:r>
              <a:rPr sz="2800" spc="-10" dirty="0">
                <a:latin typeface="Arial Black"/>
                <a:cs typeface="Arial Black"/>
              </a:rPr>
              <a:t> </a:t>
            </a:r>
            <a:r>
              <a:rPr sz="2800" spc="-25" dirty="0">
                <a:latin typeface="Arial Black"/>
                <a:cs typeface="Arial Black"/>
              </a:rPr>
              <a:t>for</a:t>
            </a:r>
            <a:r>
              <a:rPr sz="2800" spc="-5" dirty="0">
                <a:latin typeface="Arial Black"/>
                <a:cs typeface="Arial Black"/>
              </a:rPr>
              <a:t> </a:t>
            </a:r>
            <a:r>
              <a:rPr sz="2800" spc="-20" dirty="0">
                <a:latin typeface="Arial Black"/>
                <a:cs typeface="Arial Black"/>
              </a:rPr>
              <a:t>each</a:t>
            </a:r>
            <a:r>
              <a:rPr sz="2800" spc="-5" dirty="0">
                <a:latin typeface="Arial Black"/>
                <a:cs typeface="Arial Black"/>
              </a:rPr>
              <a:t> site</a:t>
            </a:r>
            <a:endParaRPr sz="2800">
              <a:latin typeface="Arial Black"/>
              <a:cs typeface="Arial Black"/>
            </a:endParaRPr>
          </a:p>
        </p:txBody>
      </p:sp>
      <p:sp>
        <p:nvSpPr>
          <p:cNvPr id="3" name="object 3"/>
          <p:cNvSpPr txBox="1"/>
          <p:nvPr/>
        </p:nvSpPr>
        <p:spPr>
          <a:xfrm>
            <a:off x="665953" y="1415796"/>
            <a:ext cx="696150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Posterior</a:t>
            </a:r>
            <a:r>
              <a:rPr sz="2000" spc="-10" dirty="0">
                <a:latin typeface="Arial MT"/>
                <a:cs typeface="Arial MT"/>
              </a:rPr>
              <a:t> </a:t>
            </a:r>
            <a:r>
              <a:rPr sz="2000" spc="-5" dirty="0">
                <a:latin typeface="Arial MT"/>
                <a:cs typeface="Arial MT"/>
              </a:rPr>
              <a:t>summary</a:t>
            </a:r>
            <a:r>
              <a:rPr sz="2000" spc="-10"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our</a:t>
            </a:r>
            <a:r>
              <a:rPr sz="2000" spc="-10" dirty="0">
                <a:latin typeface="Arial MT"/>
                <a:cs typeface="Arial MT"/>
              </a:rPr>
              <a:t> </a:t>
            </a:r>
            <a:r>
              <a:rPr sz="2000" spc="-5" dirty="0">
                <a:latin typeface="Arial MT"/>
                <a:cs typeface="Arial MT"/>
              </a:rPr>
              <a:t>model</a:t>
            </a:r>
            <a:r>
              <a:rPr sz="2000" dirty="0">
                <a:latin typeface="Arial MT"/>
                <a:cs typeface="Arial MT"/>
              </a:rPr>
              <a:t> based</a:t>
            </a:r>
            <a:r>
              <a:rPr sz="2000" spc="-5" dirty="0">
                <a:latin typeface="Arial MT"/>
                <a:cs typeface="Arial MT"/>
              </a:rPr>
              <a:t> </a:t>
            </a:r>
            <a:r>
              <a:rPr sz="2000" dirty="0">
                <a:latin typeface="Arial MT"/>
                <a:cs typeface="Arial MT"/>
              </a:rPr>
              <a:t>on</a:t>
            </a:r>
            <a:r>
              <a:rPr sz="2000" spc="-10" dirty="0">
                <a:latin typeface="Arial MT"/>
                <a:cs typeface="Arial MT"/>
              </a:rPr>
              <a:t> </a:t>
            </a:r>
            <a:r>
              <a:rPr sz="2000" spc="-5" dirty="0">
                <a:latin typeface="Arial MT"/>
                <a:cs typeface="Arial MT"/>
              </a:rPr>
              <a:t>Fawcett</a:t>
            </a:r>
            <a:r>
              <a:rPr sz="2000" spc="-15" dirty="0">
                <a:latin typeface="Arial MT"/>
                <a:cs typeface="Arial MT"/>
              </a:rPr>
              <a:t> </a:t>
            </a:r>
            <a:r>
              <a:rPr sz="2000" dirty="0">
                <a:latin typeface="Arial MT"/>
                <a:cs typeface="Arial MT"/>
              </a:rPr>
              <a:t>et</a:t>
            </a:r>
            <a:r>
              <a:rPr sz="2000" spc="-15" dirty="0">
                <a:latin typeface="Arial MT"/>
                <a:cs typeface="Arial MT"/>
              </a:rPr>
              <a:t> </a:t>
            </a:r>
            <a:r>
              <a:rPr sz="2000" dirty="0">
                <a:latin typeface="Arial MT"/>
                <a:cs typeface="Arial MT"/>
              </a:rPr>
              <a:t>al.</a:t>
            </a:r>
            <a:r>
              <a:rPr sz="2000" spc="-15" dirty="0">
                <a:latin typeface="Arial MT"/>
                <a:cs typeface="Arial MT"/>
              </a:rPr>
              <a:t> </a:t>
            </a:r>
            <a:r>
              <a:rPr sz="2000" dirty="0">
                <a:latin typeface="Arial MT"/>
                <a:cs typeface="Arial MT"/>
              </a:rPr>
              <a:t>2017</a:t>
            </a:r>
            <a:endParaRPr sz="2000">
              <a:latin typeface="Arial MT"/>
              <a:cs typeface="Arial MT"/>
            </a:endParaRPr>
          </a:p>
        </p:txBody>
      </p:sp>
      <p:pic>
        <p:nvPicPr>
          <p:cNvPr id="4" name="object 4"/>
          <p:cNvPicPr/>
          <p:nvPr/>
        </p:nvPicPr>
        <p:blipFill>
          <a:blip r:embed="rId2" cstate="print"/>
          <a:stretch>
            <a:fillRect/>
          </a:stretch>
        </p:blipFill>
        <p:spPr>
          <a:xfrm>
            <a:off x="676655" y="2039111"/>
            <a:ext cx="7510272" cy="3864864"/>
          </a:xfrm>
          <a:prstGeom prst="rect">
            <a:avLst/>
          </a:prstGeom>
        </p:spPr>
      </p:pic>
      <p:sp>
        <p:nvSpPr>
          <p:cNvPr id="7" name="object 7"/>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r>
              <a:rPr dirty="0"/>
              <a:t>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920" y="327151"/>
            <a:ext cx="10403205" cy="805815"/>
          </a:xfrm>
          <a:prstGeom prst="rect">
            <a:avLst/>
          </a:prstGeom>
        </p:spPr>
        <p:txBody>
          <a:bodyPr vert="horz" wrap="square" lIns="0" tIns="60960" rIns="0" bIns="0" rtlCol="0">
            <a:spAutoFit/>
          </a:bodyPr>
          <a:lstStyle/>
          <a:p>
            <a:pPr marL="12700" marR="5080">
              <a:lnSpc>
                <a:spcPts val="2900"/>
              </a:lnSpc>
              <a:spcBef>
                <a:spcPts val="480"/>
              </a:spcBef>
            </a:pPr>
            <a:r>
              <a:rPr spc="-35" dirty="0"/>
              <a:t>For </a:t>
            </a:r>
            <a:r>
              <a:rPr spc="-5" dirty="0"/>
              <a:t>accident </a:t>
            </a:r>
            <a:r>
              <a:rPr dirty="0"/>
              <a:t>predictions </a:t>
            </a:r>
            <a:r>
              <a:rPr spc="-15" dirty="0"/>
              <a:t>we </a:t>
            </a:r>
            <a:r>
              <a:rPr spc="-5" dirty="0"/>
              <a:t>need </a:t>
            </a:r>
            <a:r>
              <a:rPr dirty="0"/>
              <a:t>to </a:t>
            </a:r>
            <a:r>
              <a:rPr spc="-5" dirty="0"/>
              <a:t>use </a:t>
            </a:r>
            <a:r>
              <a:rPr spc="20" dirty="0"/>
              <a:t>learnt </a:t>
            </a:r>
            <a:r>
              <a:rPr spc="-10" dirty="0"/>
              <a:t>RTM, </a:t>
            </a:r>
            <a:r>
              <a:rPr spc="-5" dirty="0"/>
              <a:t> local </a:t>
            </a:r>
            <a:r>
              <a:rPr spc="5" dirty="0"/>
              <a:t>trend</a:t>
            </a:r>
            <a:r>
              <a:rPr spc="-5" dirty="0"/>
              <a:t> and</a:t>
            </a:r>
            <a:r>
              <a:rPr spc="-10" dirty="0"/>
              <a:t> </a:t>
            </a:r>
            <a:r>
              <a:rPr dirty="0"/>
              <a:t>global </a:t>
            </a:r>
            <a:r>
              <a:rPr spc="5" dirty="0"/>
              <a:t>trend</a:t>
            </a:r>
            <a:r>
              <a:rPr spc="-10" dirty="0"/>
              <a:t> </a:t>
            </a:r>
            <a:r>
              <a:rPr spc="-5" dirty="0"/>
              <a:t>along </a:t>
            </a:r>
            <a:r>
              <a:rPr dirty="0"/>
              <a:t>with</a:t>
            </a:r>
            <a:r>
              <a:rPr spc="-10" dirty="0"/>
              <a:t> </a:t>
            </a:r>
            <a:r>
              <a:rPr spc="-5" dirty="0"/>
              <a:t>mean accidents</a:t>
            </a:r>
          </a:p>
        </p:txBody>
      </p:sp>
      <p:pic>
        <p:nvPicPr>
          <p:cNvPr id="3" name="object 3"/>
          <p:cNvPicPr/>
          <p:nvPr/>
        </p:nvPicPr>
        <p:blipFill>
          <a:blip r:embed="rId2" cstate="print"/>
          <a:stretch>
            <a:fillRect/>
          </a:stretch>
        </p:blipFill>
        <p:spPr>
          <a:xfrm>
            <a:off x="691895" y="2999231"/>
            <a:ext cx="9189720" cy="2737104"/>
          </a:xfrm>
          <a:prstGeom prst="rect">
            <a:avLst/>
          </a:prstGeom>
        </p:spPr>
      </p:pic>
      <p:sp>
        <p:nvSpPr>
          <p:cNvPr id="4" name="object 4"/>
          <p:cNvSpPr txBox="1"/>
          <p:nvPr/>
        </p:nvSpPr>
        <p:spPr>
          <a:xfrm>
            <a:off x="693605" y="1687851"/>
            <a:ext cx="1763395" cy="687705"/>
          </a:xfrm>
          <a:prstGeom prst="rect">
            <a:avLst/>
          </a:prstGeom>
          <a:solidFill>
            <a:srgbClr val="F7BF45"/>
          </a:solidFill>
        </p:spPr>
        <p:txBody>
          <a:bodyPr vert="horz" wrap="square" lIns="0" tIns="146685" rIns="0" bIns="0" rtlCol="0">
            <a:spAutoFit/>
          </a:bodyPr>
          <a:lstStyle/>
          <a:p>
            <a:pPr marL="551180">
              <a:lnSpc>
                <a:spcPct val="100000"/>
              </a:lnSpc>
              <a:spcBef>
                <a:spcPts val="1155"/>
              </a:spcBef>
            </a:pPr>
            <a:r>
              <a:rPr sz="2400" b="1" spc="-5" dirty="0">
                <a:latin typeface="Arial"/>
                <a:cs typeface="Arial"/>
              </a:rPr>
              <a:t>RTM</a:t>
            </a:r>
            <a:endParaRPr sz="2400">
              <a:latin typeface="Arial"/>
              <a:cs typeface="Arial"/>
            </a:endParaRPr>
          </a:p>
        </p:txBody>
      </p:sp>
      <p:sp>
        <p:nvSpPr>
          <p:cNvPr id="5" name="object 5"/>
          <p:cNvSpPr txBox="1"/>
          <p:nvPr/>
        </p:nvSpPr>
        <p:spPr>
          <a:xfrm>
            <a:off x="4384023" y="1690165"/>
            <a:ext cx="1763395" cy="687705"/>
          </a:xfrm>
          <a:prstGeom prst="rect">
            <a:avLst/>
          </a:prstGeom>
          <a:solidFill>
            <a:srgbClr val="F7BF45"/>
          </a:solidFill>
        </p:spPr>
        <p:txBody>
          <a:bodyPr vert="horz" wrap="square" lIns="0" tIns="0" rIns="0" bIns="0" rtlCol="0">
            <a:spAutoFit/>
          </a:bodyPr>
          <a:lstStyle/>
          <a:p>
            <a:pPr marL="483870">
              <a:lnSpc>
                <a:spcPts val="2605"/>
              </a:lnSpc>
            </a:pPr>
            <a:r>
              <a:rPr sz="2400" b="1" spc="-5" dirty="0">
                <a:latin typeface="Arial"/>
                <a:cs typeface="Arial"/>
              </a:rPr>
              <a:t>Local</a:t>
            </a:r>
            <a:endParaRPr sz="2400">
              <a:latin typeface="Arial"/>
              <a:cs typeface="Arial"/>
            </a:endParaRPr>
          </a:p>
          <a:p>
            <a:pPr marL="466725">
              <a:lnSpc>
                <a:spcPts val="2785"/>
              </a:lnSpc>
              <a:spcBef>
                <a:spcPts val="20"/>
              </a:spcBef>
            </a:pPr>
            <a:r>
              <a:rPr sz="2400" b="1" spc="-30" dirty="0">
                <a:latin typeface="Arial"/>
                <a:cs typeface="Arial"/>
              </a:rPr>
              <a:t>Trend</a:t>
            </a:r>
            <a:endParaRPr sz="2400">
              <a:latin typeface="Arial"/>
              <a:cs typeface="Arial"/>
            </a:endParaRPr>
          </a:p>
        </p:txBody>
      </p:sp>
      <p:sp>
        <p:nvSpPr>
          <p:cNvPr id="6" name="object 6"/>
          <p:cNvSpPr txBox="1"/>
          <p:nvPr/>
        </p:nvSpPr>
        <p:spPr>
          <a:xfrm>
            <a:off x="7861757" y="1687851"/>
            <a:ext cx="2017395" cy="687705"/>
          </a:xfrm>
          <a:prstGeom prst="rect">
            <a:avLst/>
          </a:prstGeom>
          <a:solidFill>
            <a:srgbClr val="F7BF45"/>
          </a:solidFill>
        </p:spPr>
        <p:txBody>
          <a:bodyPr vert="horz" wrap="square" lIns="0" tIns="0" rIns="0" bIns="0" rtlCol="0">
            <a:spAutoFit/>
          </a:bodyPr>
          <a:lstStyle/>
          <a:p>
            <a:pPr marL="535305">
              <a:lnSpc>
                <a:spcPts val="2600"/>
              </a:lnSpc>
            </a:pPr>
            <a:r>
              <a:rPr sz="2400" b="1" spc="-5" dirty="0">
                <a:latin typeface="Arial"/>
                <a:cs typeface="Arial"/>
              </a:rPr>
              <a:t>Global</a:t>
            </a:r>
            <a:endParaRPr sz="2400">
              <a:latin typeface="Arial"/>
              <a:cs typeface="Arial"/>
            </a:endParaRPr>
          </a:p>
          <a:p>
            <a:pPr marL="593725">
              <a:lnSpc>
                <a:spcPts val="2790"/>
              </a:lnSpc>
              <a:spcBef>
                <a:spcPts val="25"/>
              </a:spcBef>
            </a:pPr>
            <a:r>
              <a:rPr sz="2400" b="1" spc="-30" dirty="0">
                <a:latin typeface="Arial"/>
                <a:cs typeface="Arial"/>
              </a:rPr>
              <a:t>Trend</a:t>
            </a:r>
            <a:endParaRPr sz="2400">
              <a:latin typeface="Arial"/>
              <a:cs typeface="Arial"/>
            </a:endParaRPr>
          </a:p>
        </p:txBody>
      </p:sp>
      <p:sp>
        <p:nvSpPr>
          <p:cNvPr id="7" name="object 7"/>
          <p:cNvSpPr/>
          <p:nvPr/>
        </p:nvSpPr>
        <p:spPr>
          <a:xfrm>
            <a:off x="1291869" y="2370327"/>
            <a:ext cx="7975600" cy="720725"/>
          </a:xfrm>
          <a:custGeom>
            <a:avLst/>
            <a:gdLst/>
            <a:ahLst/>
            <a:cxnLst/>
            <a:rect l="l" t="t" r="r" b="b"/>
            <a:pathLst>
              <a:path w="7975600" h="720725">
                <a:moveTo>
                  <a:pt x="582079" y="689610"/>
                </a:moveTo>
                <a:lnTo>
                  <a:pt x="571068" y="644182"/>
                </a:lnTo>
                <a:lnTo>
                  <a:pt x="562025" y="606818"/>
                </a:lnTo>
                <a:lnTo>
                  <a:pt x="536549" y="628332"/>
                </a:lnTo>
                <a:lnTo>
                  <a:pt x="7277" y="1676"/>
                </a:lnTo>
                <a:lnTo>
                  <a:pt x="0" y="7823"/>
                </a:lnTo>
                <a:lnTo>
                  <a:pt x="529272" y="634479"/>
                </a:lnTo>
                <a:lnTo>
                  <a:pt x="503809" y="655980"/>
                </a:lnTo>
                <a:lnTo>
                  <a:pt x="582079" y="689610"/>
                </a:lnTo>
                <a:close/>
              </a:path>
              <a:path w="7975600" h="720725">
                <a:moveTo>
                  <a:pt x="7975270" y="9486"/>
                </a:moveTo>
                <a:lnTo>
                  <a:pt x="7974393" y="0"/>
                </a:lnTo>
                <a:lnTo>
                  <a:pt x="667994" y="676884"/>
                </a:lnTo>
                <a:lnTo>
                  <a:pt x="3926675" y="9398"/>
                </a:lnTo>
                <a:lnTo>
                  <a:pt x="3924757" y="63"/>
                </a:lnTo>
                <a:lnTo>
                  <a:pt x="656729" y="669467"/>
                </a:lnTo>
                <a:lnTo>
                  <a:pt x="654443" y="644652"/>
                </a:lnTo>
                <a:lnTo>
                  <a:pt x="651078" y="646747"/>
                </a:lnTo>
                <a:lnTo>
                  <a:pt x="649084" y="636993"/>
                </a:lnTo>
                <a:lnTo>
                  <a:pt x="582079" y="689610"/>
                </a:lnTo>
                <a:lnTo>
                  <a:pt x="661466" y="720521"/>
                </a:lnTo>
                <a:lnTo>
                  <a:pt x="660539" y="710628"/>
                </a:lnTo>
                <a:lnTo>
                  <a:pt x="664375" y="711644"/>
                </a:lnTo>
                <a:lnTo>
                  <a:pt x="659358" y="687235"/>
                </a:lnTo>
                <a:lnTo>
                  <a:pt x="7975270" y="9486"/>
                </a:lnTo>
                <a:close/>
              </a:path>
            </a:pathLst>
          </a:custGeom>
          <a:solidFill>
            <a:srgbClr val="252525"/>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r>
              <a:rPr dirty="0"/>
              <a:t>15</a:t>
            </a:r>
          </a:p>
        </p:txBody>
      </p:sp>
      <p:pic>
        <p:nvPicPr>
          <p:cNvPr id="14" name="Picture 13">
            <a:extLst>
              <a:ext uri="{FF2B5EF4-FFF2-40B4-BE49-F238E27FC236}">
                <a16:creationId xmlns:a16="http://schemas.microsoft.com/office/drawing/2014/main" id="{6F89AA61-C048-CF47-2F08-752EEB30771D}"/>
              </a:ext>
            </a:extLst>
          </p:cNvPr>
          <p:cNvPicPr>
            <a:picLocks noChangeAspect="1"/>
          </p:cNvPicPr>
          <p:nvPr/>
        </p:nvPicPr>
        <p:blipFill>
          <a:blip r:embed="rId3"/>
          <a:stretch>
            <a:fillRect/>
          </a:stretch>
        </p:blipFill>
        <p:spPr>
          <a:xfrm>
            <a:off x="3221910" y="1146619"/>
            <a:ext cx="5293223" cy="484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6920" y="327151"/>
            <a:ext cx="9808210" cy="805815"/>
          </a:xfrm>
          <a:prstGeom prst="rect">
            <a:avLst/>
          </a:prstGeom>
        </p:spPr>
        <p:txBody>
          <a:bodyPr vert="horz" wrap="square" lIns="0" tIns="60960" rIns="0" bIns="0" rtlCol="0">
            <a:spAutoFit/>
          </a:bodyPr>
          <a:lstStyle/>
          <a:p>
            <a:pPr marL="12700" marR="5080">
              <a:lnSpc>
                <a:spcPts val="2900"/>
              </a:lnSpc>
              <a:spcBef>
                <a:spcPts val="480"/>
              </a:spcBef>
            </a:pPr>
            <a:r>
              <a:rPr sz="2700" dirty="0">
                <a:latin typeface="Arial Black"/>
                <a:cs typeface="Arial Black"/>
              </a:rPr>
              <a:t>According</a:t>
            </a:r>
            <a:r>
              <a:rPr sz="2700" spc="-5" dirty="0">
                <a:latin typeface="Arial Black"/>
                <a:cs typeface="Arial Black"/>
              </a:rPr>
              <a:t> </a:t>
            </a:r>
            <a:r>
              <a:rPr sz="2700" dirty="0">
                <a:latin typeface="Arial Black"/>
                <a:cs typeface="Arial Black"/>
              </a:rPr>
              <a:t>to </a:t>
            </a:r>
            <a:r>
              <a:rPr sz="2700" spc="-5" dirty="0">
                <a:latin typeface="Arial Black"/>
                <a:cs typeface="Arial Black"/>
              </a:rPr>
              <a:t>posterior</a:t>
            </a:r>
            <a:r>
              <a:rPr sz="2700" spc="5" dirty="0">
                <a:latin typeface="Arial Black"/>
                <a:cs typeface="Arial Black"/>
              </a:rPr>
              <a:t> </a:t>
            </a:r>
            <a:r>
              <a:rPr sz="2700" dirty="0">
                <a:latin typeface="Arial Black"/>
                <a:cs typeface="Arial Black"/>
              </a:rPr>
              <a:t>results, </a:t>
            </a:r>
            <a:r>
              <a:rPr sz="2700" spc="-5" dirty="0">
                <a:latin typeface="Arial Black"/>
                <a:cs typeface="Arial Black"/>
              </a:rPr>
              <a:t>the</a:t>
            </a:r>
            <a:r>
              <a:rPr sz="2700" dirty="0">
                <a:latin typeface="Arial Black"/>
                <a:cs typeface="Arial Black"/>
              </a:rPr>
              <a:t> </a:t>
            </a:r>
            <a:r>
              <a:rPr sz="2700" spc="-5" dirty="0">
                <a:latin typeface="Arial Black"/>
                <a:cs typeface="Arial Black"/>
              </a:rPr>
              <a:t>model</a:t>
            </a:r>
            <a:r>
              <a:rPr sz="2700" spc="5" dirty="0">
                <a:latin typeface="Arial Black"/>
                <a:cs typeface="Arial Black"/>
              </a:rPr>
              <a:t> </a:t>
            </a:r>
            <a:r>
              <a:rPr sz="2700" spc="-15" dirty="0">
                <a:latin typeface="Arial Black"/>
                <a:cs typeface="Arial Black"/>
              </a:rPr>
              <a:t>we</a:t>
            </a:r>
            <a:r>
              <a:rPr sz="2700" dirty="0">
                <a:latin typeface="Arial Black"/>
                <a:cs typeface="Arial Black"/>
              </a:rPr>
              <a:t> </a:t>
            </a:r>
            <a:r>
              <a:rPr sz="2700" spc="-5" dirty="0">
                <a:latin typeface="Arial Black"/>
                <a:cs typeface="Arial Black"/>
              </a:rPr>
              <a:t>built</a:t>
            </a:r>
            <a:r>
              <a:rPr sz="2700" dirty="0">
                <a:latin typeface="Arial Black"/>
                <a:cs typeface="Arial Black"/>
              </a:rPr>
              <a:t> is </a:t>
            </a:r>
            <a:r>
              <a:rPr sz="2700" spc="-885" dirty="0">
                <a:latin typeface="Arial Black"/>
                <a:cs typeface="Arial Black"/>
              </a:rPr>
              <a:t> </a:t>
            </a:r>
            <a:r>
              <a:rPr sz="2700" spc="-20" dirty="0">
                <a:latin typeface="Arial Black"/>
                <a:cs typeface="Arial Black"/>
              </a:rPr>
              <a:t>close</a:t>
            </a:r>
            <a:r>
              <a:rPr sz="2700" spc="-10" dirty="0">
                <a:latin typeface="Arial Black"/>
                <a:cs typeface="Arial Black"/>
              </a:rPr>
              <a:t> </a:t>
            </a:r>
            <a:r>
              <a:rPr sz="2700" dirty="0">
                <a:latin typeface="Arial Black"/>
                <a:cs typeface="Arial Black"/>
              </a:rPr>
              <a:t>to</a:t>
            </a:r>
            <a:r>
              <a:rPr sz="2700" spc="-5" dirty="0">
                <a:latin typeface="Arial Black"/>
                <a:cs typeface="Arial Black"/>
              </a:rPr>
              <a:t> </a:t>
            </a:r>
            <a:r>
              <a:rPr sz="2700" spc="-20" dirty="0">
                <a:latin typeface="Arial Black"/>
                <a:cs typeface="Arial Black"/>
              </a:rPr>
              <a:t>Fawcett</a:t>
            </a:r>
            <a:r>
              <a:rPr sz="2700" dirty="0">
                <a:latin typeface="Arial Black"/>
                <a:cs typeface="Arial Black"/>
              </a:rPr>
              <a:t> </a:t>
            </a:r>
            <a:r>
              <a:rPr sz="2700" spc="-5" dirty="0">
                <a:latin typeface="Arial Black"/>
                <a:cs typeface="Arial Black"/>
              </a:rPr>
              <a:t>et</a:t>
            </a:r>
            <a:r>
              <a:rPr sz="2700" dirty="0">
                <a:latin typeface="Arial Black"/>
                <a:cs typeface="Arial Black"/>
              </a:rPr>
              <a:t> </a:t>
            </a:r>
            <a:r>
              <a:rPr sz="2700" spc="-5" dirty="0">
                <a:latin typeface="Arial Black"/>
                <a:cs typeface="Arial Black"/>
              </a:rPr>
              <a:t>al.</a:t>
            </a:r>
            <a:r>
              <a:rPr sz="2700" dirty="0">
                <a:latin typeface="Arial Black"/>
                <a:cs typeface="Arial Black"/>
              </a:rPr>
              <a:t> </a:t>
            </a:r>
            <a:r>
              <a:rPr sz="2700" spc="-5" dirty="0">
                <a:latin typeface="Arial Black"/>
                <a:cs typeface="Arial Black"/>
              </a:rPr>
              <a:t>2017</a:t>
            </a:r>
            <a:endParaRPr sz="2700">
              <a:latin typeface="Arial Black"/>
              <a:cs typeface="Arial Black"/>
            </a:endParaRPr>
          </a:p>
        </p:txBody>
      </p:sp>
      <p:pic>
        <p:nvPicPr>
          <p:cNvPr id="3" name="object 3"/>
          <p:cNvPicPr/>
          <p:nvPr/>
        </p:nvPicPr>
        <p:blipFill>
          <a:blip r:embed="rId2" cstate="print"/>
          <a:stretch>
            <a:fillRect/>
          </a:stretch>
        </p:blipFill>
        <p:spPr>
          <a:xfrm>
            <a:off x="649223" y="4267200"/>
            <a:ext cx="9872472" cy="1844039"/>
          </a:xfrm>
          <a:prstGeom prst="rect">
            <a:avLst/>
          </a:prstGeom>
        </p:spPr>
      </p:pic>
      <p:pic>
        <p:nvPicPr>
          <p:cNvPr id="4" name="object 4"/>
          <p:cNvPicPr/>
          <p:nvPr/>
        </p:nvPicPr>
        <p:blipFill>
          <a:blip r:embed="rId3" cstate="print"/>
          <a:stretch>
            <a:fillRect/>
          </a:stretch>
        </p:blipFill>
        <p:spPr>
          <a:xfrm>
            <a:off x="649223" y="1923288"/>
            <a:ext cx="9726168" cy="2261616"/>
          </a:xfrm>
          <a:prstGeom prst="rect">
            <a:avLst/>
          </a:prstGeom>
        </p:spPr>
      </p:pic>
      <p:sp>
        <p:nvSpPr>
          <p:cNvPr id="5" name="object 5"/>
          <p:cNvSpPr txBox="1"/>
          <p:nvPr/>
        </p:nvSpPr>
        <p:spPr>
          <a:xfrm>
            <a:off x="675483" y="1452371"/>
            <a:ext cx="3551554"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Comparison</a:t>
            </a:r>
            <a:r>
              <a:rPr sz="2000" spc="-25" dirty="0">
                <a:latin typeface="Arial MT"/>
                <a:cs typeface="Arial MT"/>
              </a:rPr>
              <a:t> </a:t>
            </a:r>
            <a:r>
              <a:rPr sz="2000" dirty="0">
                <a:latin typeface="Arial MT"/>
                <a:cs typeface="Arial MT"/>
              </a:rPr>
              <a:t>of</a:t>
            </a:r>
            <a:r>
              <a:rPr sz="2000" spc="-25" dirty="0">
                <a:latin typeface="Arial MT"/>
                <a:cs typeface="Arial MT"/>
              </a:rPr>
              <a:t> </a:t>
            </a:r>
            <a:r>
              <a:rPr sz="2000" spc="-5" dirty="0">
                <a:latin typeface="Arial MT"/>
                <a:cs typeface="Arial MT"/>
              </a:rPr>
              <a:t>posterior</a:t>
            </a:r>
            <a:r>
              <a:rPr sz="2000" spc="-25" dirty="0">
                <a:latin typeface="Arial MT"/>
                <a:cs typeface="Arial MT"/>
              </a:rPr>
              <a:t> </a:t>
            </a:r>
            <a:r>
              <a:rPr sz="2000" spc="-5" dirty="0">
                <a:latin typeface="Arial MT"/>
                <a:cs typeface="Arial MT"/>
              </a:rPr>
              <a:t>results</a:t>
            </a:r>
            <a:endParaRPr sz="2000">
              <a:latin typeface="Arial MT"/>
              <a:cs typeface="Arial MT"/>
            </a:endParaRPr>
          </a:p>
        </p:txBody>
      </p:sp>
      <p:sp>
        <p:nvSpPr>
          <p:cNvPr id="8" name="object 8"/>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r>
              <a:rPr dirty="0"/>
              <a:t>16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921" y="327151"/>
            <a:ext cx="9580245" cy="805815"/>
          </a:xfrm>
          <a:prstGeom prst="rect">
            <a:avLst/>
          </a:prstGeom>
        </p:spPr>
        <p:txBody>
          <a:bodyPr vert="horz" wrap="square" lIns="0" tIns="60960" rIns="0" bIns="0" rtlCol="0">
            <a:spAutoFit/>
          </a:bodyPr>
          <a:lstStyle/>
          <a:p>
            <a:pPr marL="12700" marR="5080">
              <a:lnSpc>
                <a:spcPts val="2900"/>
              </a:lnSpc>
              <a:spcBef>
                <a:spcPts val="480"/>
              </a:spcBef>
            </a:pPr>
            <a:r>
              <a:rPr spc="-5" dirty="0"/>
              <a:t>Our model has </a:t>
            </a:r>
            <a:r>
              <a:rPr spc="15" dirty="0"/>
              <a:t>learned </a:t>
            </a:r>
            <a:r>
              <a:rPr spc="-5" dirty="0"/>
              <a:t>the </a:t>
            </a:r>
            <a:r>
              <a:rPr spc="5" dirty="0"/>
              <a:t>trend </a:t>
            </a:r>
            <a:r>
              <a:rPr spc="-5" dirty="0"/>
              <a:t>element </a:t>
            </a:r>
            <a:r>
              <a:rPr spc="20" dirty="0"/>
              <a:t>correctly </a:t>
            </a:r>
            <a:r>
              <a:rPr spc="-890" dirty="0"/>
              <a:t> </a:t>
            </a:r>
            <a:r>
              <a:rPr spc="-5" dirty="0"/>
              <a:t>and</a:t>
            </a:r>
            <a:r>
              <a:rPr spc="-10" dirty="0"/>
              <a:t> </a:t>
            </a:r>
            <a:r>
              <a:rPr dirty="0"/>
              <a:t>is </a:t>
            </a:r>
            <a:r>
              <a:rPr spc="-5" dirty="0"/>
              <a:t>fitting quite </a:t>
            </a:r>
            <a:r>
              <a:rPr spc="-10" dirty="0"/>
              <a:t>well</a:t>
            </a:r>
          </a:p>
        </p:txBody>
      </p:sp>
      <p:pic>
        <p:nvPicPr>
          <p:cNvPr id="3" name="object 3"/>
          <p:cNvPicPr/>
          <p:nvPr/>
        </p:nvPicPr>
        <p:blipFill>
          <a:blip r:embed="rId2" cstate="print"/>
          <a:stretch>
            <a:fillRect/>
          </a:stretch>
        </p:blipFill>
        <p:spPr>
          <a:xfrm>
            <a:off x="414527" y="2017775"/>
            <a:ext cx="5681472" cy="3581400"/>
          </a:xfrm>
          <a:prstGeom prst="rect">
            <a:avLst/>
          </a:prstGeom>
        </p:spPr>
      </p:pic>
      <p:pic>
        <p:nvPicPr>
          <p:cNvPr id="4" name="object 4"/>
          <p:cNvPicPr/>
          <p:nvPr/>
        </p:nvPicPr>
        <p:blipFill>
          <a:blip r:embed="rId3" cstate="print"/>
          <a:stretch>
            <a:fillRect/>
          </a:stretch>
        </p:blipFill>
        <p:spPr>
          <a:xfrm>
            <a:off x="6199632" y="2157983"/>
            <a:ext cx="5483352" cy="1652016"/>
          </a:xfrm>
          <a:prstGeom prst="rect">
            <a:avLst/>
          </a:prstGeom>
        </p:spPr>
      </p:pic>
      <p:grpSp>
        <p:nvGrpSpPr>
          <p:cNvPr id="5" name="object 5"/>
          <p:cNvGrpSpPr/>
          <p:nvPr/>
        </p:nvGrpSpPr>
        <p:grpSpPr>
          <a:xfrm>
            <a:off x="6205728" y="3885566"/>
            <a:ext cx="5486400" cy="1725930"/>
            <a:chOff x="6205728" y="3885566"/>
            <a:chExt cx="5486400" cy="1725930"/>
          </a:xfrm>
        </p:grpSpPr>
        <p:pic>
          <p:nvPicPr>
            <p:cNvPr id="6" name="object 6"/>
            <p:cNvPicPr/>
            <p:nvPr/>
          </p:nvPicPr>
          <p:blipFill>
            <a:blip r:embed="rId4" cstate="print"/>
            <a:stretch>
              <a:fillRect/>
            </a:stretch>
          </p:blipFill>
          <p:spPr>
            <a:xfrm>
              <a:off x="6205728" y="3895343"/>
              <a:ext cx="5486400" cy="1716024"/>
            </a:xfrm>
            <a:prstGeom prst="rect">
              <a:avLst/>
            </a:prstGeom>
          </p:spPr>
        </p:pic>
        <p:sp>
          <p:nvSpPr>
            <p:cNvPr id="7" name="object 7"/>
            <p:cNvSpPr/>
            <p:nvPr/>
          </p:nvSpPr>
          <p:spPr>
            <a:xfrm>
              <a:off x="10170948" y="3885566"/>
              <a:ext cx="879475" cy="154305"/>
            </a:xfrm>
            <a:custGeom>
              <a:avLst/>
              <a:gdLst/>
              <a:ahLst/>
              <a:cxnLst/>
              <a:rect l="l" t="t" r="r" b="b"/>
              <a:pathLst>
                <a:path w="879475" h="154304">
                  <a:moveTo>
                    <a:pt x="879422" y="0"/>
                  </a:moveTo>
                  <a:lnTo>
                    <a:pt x="0" y="0"/>
                  </a:lnTo>
                  <a:lnTo>
                    <a:pt x="0" y="153887"/>
                  </a:lnTo>
                  <a:lnTo>
                    <a:pt x="879422" y="153887"/>
                  </a:lnTo>
                  <a:lnTo>
                    <a:pt x="879422" y="0"/>
                  </a:lnTo>
                  <a:close/>
                </a:path>
              </a:pathLst>
            </a:custGeom>
            <a:solidFill>
              <a:srgbClr val="FFFFFF"/>
            </a:solidFill>
          </p:spPr>
          <p:txBody>
            <a:bodyPr wrap="square" lIns="0" tIns="0" rIns="0" bIns="0" rtlCol="0"/>
            <a:lstStyle/>
            <a:p>
              <a:endParaRPr/>
            </a:p>
          </p:txBody>
        </p:sp>
      </p:grpSp>
      <p:sp>
        <p:nvSpPr>
          <p:cNvPr id="8" name="object 8"/>
          <p:cNvSpPr txBox="1"/>
          <p:nvPr/>
        </p:nvSpPr>
        <p:spPr>
          <a:xfrm>
            <a:off x="1771982" y="3679324"/>
            <a:ext cx="803275" cy="186690"/>
          </a:xfrm>
          <a:prstGeom prst="rect">
            <a:avLst/>
          </a:prstGeom>
          <a:solidFill>
            <a:srgbClr val="FFFFFF"/>
          </a:solidFill>
        </p:spPr>
        <p:txBody>
          <a:bodyPr vert="horz" wrap="square" lIns="0" tIns="635" rIns="0" bIns="0" rtlCol="0">
            <a:spAutoFit/>
          </a:bodyPr>
          <a:lstStyle/>
          <a:p>
            <a:pPr>
              <a:lnSpc>
                <a:spcPct val="100000"/>
              </a:lnSpc>
              <a:spcBef>
                <a:spcPts val="5"/>
              </a:spcBef>
            </a:pPr>
            <a:r>
              <a:rPr sz="1000" spc="-5" dirty="0">
                <a:latin typeface="Arial MT"/>
                <a:cs typeface="Arial MT"/>
              </a:rPr>
              <a:t>Years</a:t>
            </a:r>
            <a:endParaRPr sz="1000">
              <a:latin typeface="Arial MT"/>
              <a:cs typeface="Arial MT"/>
            </a:endParaRPr>
          </a:p>
        </p:txBody>
      </p:sp>
      <p:sp>
        <p:nvSpPr>
          <p:cNvPr id="9" name="object 9"/>
          <p:cNvSpPr txBox="1"/>
          <p:nvPr/>
        </p:nvSpPr>
        <p:spPr>
          <a:xfrm>
            <a:off x="1695818" y="2127130"/>
            <a:ext cx="879475" cy="154305"/>
          </a:xfrm>
          <a:prstGeom prst="rect">
            <a:avLst/>
          </a:prstGeom>
          <a:solidFill>
            <a:srgbClr val="FFFFFF"/>
          </a:solidFill>
        </p:spPr>
        <p:txBody>
          <a:bodyPr vert="horz" wrap="square" lIns="0" tIns="1270" rIns="0" bIns="0" rtlCol="0">
            <a:spAutoFit/>
          </a:bodyPr>
          <a:lstStyle/>
          <a:p>
            <a:pPr>
              <a:lnSpc>
                <a:spcPct val="100000"/>
              </a:lnSpc>
              <a:spcBef>
                <a:spcPts val="10"/>
              </a:spcBef>
            </a:pPr>
            <a:r>
              <a:rPr sz="1000" b="1" spc="-5" dirty="0">
                <a:latin typeface="Arial"/>
                <a:cs typeface="Arial"/>
              </a:rPr>
              <a:t>Site</a:t>
            </a:r>
            <a:r>
              <a:rPr sz="1000" b="1" spc="-50" dirty="0">
                <a:latin typeface="Arial"/>
                <a:cs typeface="Arial"/>
              </a:rPr>
              <a:t> </a:t>
            </a:r>
            <a:r>
              <a:rPr sz="1000" b="1" spc="-10" dirty="0">
                <a:latin typeface="Arial"/>
                <a:cs typeface="Arial"/>
              </a:rPr>
              <a:t>163</a:t>
            </a:r>
            <a:endParaRPr sz="1000">
              <a:latin typeface="Arial"/>
              <a:cs typeface="Arial"/>
            </a:endParaRPr>
          </a:p>
        </p:txBody>
      </p:sp>
      <p:sp>
        <p:nvSpPr>
          <p:cNvPr id="10" name="object 10"/>
          <p:cNvSpPr txBox="1"/>
          <p:nvPr/>
        </p:nvSpPr>
        <p:spPr>
          <a:xfrm>
            <a:off x="4465510" y="3921813"/>
            <a:ext cx="879475" cy="154305"/>
          </a:xfrm>
          <a:prstGeom prst="rect">
            <a:avLst/>
          </a:prstGeom>
          <a:solidFill>
            <a:srgbClr val="FFFFFF"/>
          </a:solidFill>
        </p:spPr>
        <p:txBody>
          <a:bodyPr vert="horz" wrap="square" lIns="0" tIns="0" rIns="0" bIns="0" rtlCol="0">
            <a:spAutoFit/>
          </a:bodyPr>
          <a:lstStyle/>
          <a:p>
            <a:pPr>
              <a:lnSpc>
                <a:spcPts val="1190"/>
              </a:lnSpc>
            </a:pPr>
            <a:r>
              <a:rPr sz="1000" b="1" spc="-5" dirty="0">
                <a:latin typeface="Arial"/>
                <a:cs typeface="Arial"/>
              </a:rPr>
              <a:t>Site</a:t>
            </a:r>
            <a:r>
              <a:rPr sz="1000" b="1" spc="-50" dirty="0">
                <a:latin typeface="Arial"/>
                <a:cs typeface="Arial"/>
              </a:rPr>
              <a:t> </a:t>
            </a:r>
            <a:r>
              <a:rPr sz="1000" b="1" spc="-10" dirty="0">
                <a:latin typeface="Arial"/>
                <a:cs typeface="Arial"/>
              </a:rPr>
              <a:t>706</a:t>
            </a:r>
            <a:endParaRPr sz="1000">
              <a:latin typeface="Arial"/>
              <a:cs typeface="Arial"/>
            </a:endParaRPr>
          </a:p>
        </p:txBody>
      </p:sp>
      <p:sp>
        <p:nvSpPr>
          <p:cNvPr id="11" name="object 11"/>
          <p:cNvSpPr txBox="1"/>
          <p:nvPr/>
        </p:nvSpPr>
        <p:spPr>
          <a:xfrm>
            <a:off x="4430340" y="2127130"/>
            <a:ext cx="879475" cy="154305"/>
          </a:xfrm>
          <a:prstGeom prst="rect">
            <a:avLst/>
          </a:prstGeom>
          <a:solidFill>
            <a:srgbClr val="FFFFFF"/>
          </a:solidFill>
        </p:spPr>
        <p:txBody>
          <a:bodyPr vert="horz" wrap="square" lIns="0" tIns="1270" rIns="0" bIns="0" rtlCol="0">
            <a:spAutoFit/>
          </a:bodyPr>
          <a:lstStyle/>
          <a:p>
            <a:pPr>
              <a:lnSpc>
                <a:spcPct val="100000"/>
              </a:lnSpc>
              <a:spcBef>
                <a:spcPts val="10"/>
              </a:spcBef>
            </a:pPr>
            <a:r>
              <a:rPr sz="1000" b="1" spc="-5" dirty="0">
                <a:latin typeface="Arial"/>
                <a:cs typeface="Arial"/>
              </a:rPr>
              <a:t>Site</a:t>
            </a:r>
            <a:r>
              <a:rPr sz="1000" b="1" spc="-50" dirty="0">
                <a:latin typeface="Arial"/>
                <a:cs typeface="Arial"/>
              </a:rPr>
              <a:t> </a:t>
            </a:r>
            <a:r>
              <a:rPr sz="1000" b="1" spc="-10" dirty="0">
                <a:latin typeface="Arial"/>
                <a:cs typeface="Arial"/>
              </a:rPr>
              <a:t>309</a:t>
            </a:r>
            <a:endParaRPr sz="1000">
              <a:latin typeface="Arial"/>
              <a:cs typeface="Arial"/>
            </a:endParaRPr>
          </a:p>
        </p:txBody>
      </p:sp>
      <p:sp>
        <p:nvSpPr>
          <p:cNvPr id="12" name="object 12"/>
          <p:cNvSpPr txBox="1"/>
          <p:nvPr/>
        </p:nvSpPr>
        <p:spPr>
          <a:xfrm>
            <a:off x="1695818" y="3865614"/>
            <a:ext cx="879475" cy="154305"/>
          </a:xfrm>
          <a:prstGeom prst="rect">
            <a:avLst/>
          </a:prstGeom>
          <a:solidFill>
            <a:srgbClr val="FFFFFF"/>
          </a:solidFill>
        </p:spPr>
        <p:txBody>
          <a:bodyPr vert="horz" wrap="square" lIns="0" tIns="0" rIns="0" bIns="0" rtlCol="0">
            <a:spAutoFit/>
          </a:bodyPr>
          <a:lstStyle/>
          <a:p>
            <a:pPr>
              <a:lnSpc>
                <a:spcPct val="100000"/>
              </a:lnSpc>
            </a:pPr>
            <a:r>
              <a:rPr sz="1000" b="1" spc="-5" dirty="0">
                <a:latin typeface="Arial"/>
                <a:cs typeface="Arial"/>
              </a:rPr>
              <a:t>Site</a:t>
            </a:r>
            <a:r>
              <a:rPr sz="1000" b="1" spc="-50" dirty="0">
                <a:latin typeface="Arial"/>
                <a:cs typeface="Arial"/>
              </a:rPr>
              <a:t> </a:t>
            </a:r>
            <a:r>
              <a:rPr sz="1000" b="1" spc="-10" dirty="0">
                <a:latin typeface="Arial"/>
                <a:cs typeface="Arial"/>
              </a:rPr>
              <a:t>677</a:t>
            </a:r>
            <a:endParaRPr sz="1000">
              <a:latin typeface="Arial"/>
              <a:cs typeface="Arial"/>
            </a:endParaRPr>
          </a:p>
        </p:txBody>
      </p:sp>
      <p:sp>
        <p:nvSpPr>
          <p:cNvPr id="13" name="object 13"/>
          <p:cNvSpPr txBox="1"/>
          <p:nvPr/>
        </p:nvSpPr>
        <p:spPr>
          <a:xfrm>
            <a:off x="4506504" y="3679324"/>
            <a:ext cx="803275" cy="154305"/>
          </a:xfrm>
          <a:prstGeom prst="rect">
            <a:avLst/>
          </a:prstGeom>
          <a:solidFill>
            <a:srgbClr val="FFFFFF"/>
          </a:solidFill>
        </p:spPr>
        <p:txBody>
          <a:bodyPr vert="horz" wrap="square" lIns="0" tIns="635" rIns="0" bIns="0" rtlCol="0">
            <a:spAutoFit/>
          </a:bodyPr>
          <a:lstStyle/>
          <a:p>
            <a:pPr>
              <a:lnSpc>
                <a:spcPct val="100000"/>
              </a:lnSpc>
              <a:spcBef>
                <a:spcPts val="5"/>
              </a:spcBef>
            </a:pPr>
            <a:r>
              <a:rPr sz="1000" spc="-5" dirty="0">
                <a:latin typeface="Arial MT"/>
                <a:cs typeface="Arial MT"/>
              </a:rPr>
              <a:t>Years</a:t>
            </a:r>
            <a:endParaRPr sz="1000">
              <a:latin typeface="Arial MT"/>
              <a:cs typeface="Arial MT"/>
            </a:endParaRPr>
          </a:p>
        </p:txBody>
      </p:sp>
      <p:sp>
        <p:nvSpPr>
          <p:cNvPr id="14" name="object 14"/>
          <p:cNvSpPr txBox="1"/>
          <p:nvPr/>
        </p:nvSpPr>
        <p:spPr>
          <a:xfrm>
            <a:off x="4541673" y="5408527"/>
            <a:ext cx="803275" cy="154305"/>
          </a:xfrm>
          <a:prstGeom prst="rect">
            <a:avLst/>
          </a:prstGeom>
          <a:solidFill>
            <a:srgbClr val="FFFFFF"/>
          </a:solidFill>
        </p:spPr>
        <p:txBody>
          <a:bodyPr vert="horz" wrap="square" lIns="0" tIns="0" rIns="0" bIns="0" rtlCol="0">
            <a:spAutoFit/>
          </a:bodyPr>
          <a:lstStyle/>
          <a:p>
            <a:pPr>
              <a:lnSpc>
                <a:spcPts val="1195"/>
              </a:lnSpc>
            </a:pPr>
            <a:r>
              <a:rPr sz="1000" spc="-5" dirty="0">
                <a:latin typeface="Arial MT"/>
                <a:cs typeface="Arial MT"/>
              </a:rPr>
              <a:t>Years</a:t>
            </a:r>
            <a:endParaRPr sz="1000">
              <a:latin typeface="Arial MT"/>
              <a:cs typeface="Arial MT"/>
            </a:endParaRPr>
          </a:p>
        </p:txBody>
      </p:sp>
      <p:sp>
        <p:nvSpPr>
          <p:cNvPr id="15" name="object 15"/>
          <p:cNvSpPr txBox="1"/>
          <p:nvPr/>
        </p:nvSpPr>
        <p:spPr>
          <a:xfrm>
            <a:off x="1771982" y="5420497"/>
            <a:ext cx="803275" cy="154305"/>
          </a:xfrm>
          <a:prstGeom prst="rect">
            <a:avLst/>
          </a:prstGeom>
          <a:solidFill>
            <a:srgbClr val="FFFFFF"/>
          </a:solidFill>
        </p:spPr>
        <p:txBody>
          <a:bodyPr vert="horz" wrap="square" lIns="0" tIns="0" rIns="0" bIns="0" rtlCol="0">
            <a:spAutoFit/>
          </a:bodyPr>
          <a:lstStyle/>
          <a:p>
            <a:pPr>
              <a:lnSpc>
                <a:spcPts val="1200"/>
              </a:lnSpc>
            </a:pPr>
            <a:r>
              <a:rPr sz="1000" spc="-5" dirty="0">
                <a:latin typeface="Arial MT"/>
                <a:cs typeface="Arial MT"/>
              </a:rPr>
              <a:t>Years</a:t>
            </a:r>
            <a:endParaRPr sz="1000">
              <a:latin typeface="Arial MT"/>
              <a:cs typeface="Arial MT"/>
            </a:endParaRPr>
          </a:p>
        </p:txBody>
      </p:sp>
      <p:sp>
        <p:nvSpPr>
          <p:cNvPr id="16" name="object 16"/>
          <p:cNvSpPr/>
          <p:nvPr/>
        </p:nvSpPr>
        <p:spPr>
          <a:xfrm>
            <a:off x="432441" y="4169121"/>
            <a:ext cx="154305" cy="803275"/>
          </a:xfrm>
          <a:custGeom>
            <a:avLst/>
            <a:gdLst/>
            <a:ahLst/>
            <a:cxnLst/>
            <a:rect l="l" t="t" r="r" b="b"/>
            <a:pathLst>
              <a:path w="154304" h="803275">
                <a:moveTo>
                  <a:pt x="153888" y="0"/>
                </a:moveTo>
                <a:lnTo>
                  <a:pt x="0" y="0"/>
                </a:lnTo>
                <a:lnTo>
                  <a:pt x="0" y="803258"/>
                </a:lnTo>
                <a:lnTo>
                  <a:pt x="153888" y="803258"/>
                </a:lnTo>
                <a:lnTo>
                  <a:pt x="153888" y="0"/>
                </a:lnTo>
                <a:close/>
              </a:path>
            </a:pathLst>
          </a:custGeom>
          <a:solidFill>
            <a:srgbClr val="FFFFFF"/>
          </a:solidFill>
        </p:spPr>
        <p:txBody>
          <a:bodyPr wrap="square" lIns="0" tIns="0" rIns="0" bIns="0" rtlCol="0"/>
          <a:lstStyle/>
          <a:p>
            <a:endParaRPr/>
          </a:p>
        </p:txBody>
      </p:sp>
      <p:sp>
        <p:nvSpPr>
          <p:cNvPr id="17" name="object 17"/>
          <p:cNvSpPr txBox="1"/>
          <p:nvPr/>
        </p:nvSpPr>
        <p:spPr>
          <a:xfrm>
            <a:off x="431771" y="4410879"/>
            <a:ext cx="167640" cy="573405"/>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18" name="object 18"/>
          <p:cNvSpPr/>
          <p:nvPr/>
        </p:nvSpPr>
        <p:spPr>
          <a:xfrm>
            <a:off x="432442" y="2396855"/>
            <a:ext cx="154305" cy="803275"/>
          </a:xfrm>
          <a:custGeom>
            <a:avLst/>
            <a:gdLst/>
            <a:ahLst/>
            <a:cxnLst/>
            <a:rect l="l" t="t" r="r" b="b"/>
            <a:pathLst>
              <a:path w="154304" h="803275">
                <a:moveTo>
                  <a:pt x="153887" y="0"/>
                </a:moveTo>
                <a:lnTo>
                  <a:pt x="0" y="0"/>
                </a:lnTo>
                <a:lnTo>
                  <a:pt x="0" y="803259"/>
                </a:lnTo>
                <a:lnTo>
                  <a:pt x="153887" y="803259"/>
                </a:lnTo>
                <a:lnTo>
                  <a:pt x="153887" y="0"/>
                </a:lnTo>
                <a:close/>
              </a:path>
            </a:pathLst>
          </a:custGeom>
          <a:solidFill>
            <a:srgbClr val="FFFFFF"/>
          </a:solidFill>
        </p:spPr>
        <p:txBody>
          <a:bodyPr wrap="square" lIns="0" tIns="0" rIns="0" bIns="0" rtlCol="0"/>
          <a:lstStyle/>
          <a:p>
            <a:endParaRPr/>
          </a:p>
        </p:txBody>
      </p:sp>
      <p:sp>
        <p:nvSpPr>
          <p:cNvPr id="19" name="object 19"/>
          <p:cNvSpPr txBox="1"/>
          <p:nvPr/>
        </p:nvSpPr>
        <p:spPr>
          <a:xfrm>
            <a:off x="431772" y="2639991"/>
            <a:ext cx="167640" cy="573405"/>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20" name="object 20"/>
          <p:cNvSpPr/>
          <p:nvPr/>
        </p:nvSpPr>
        <p:spPr>
          <a:xfrm>
            <a:off x="3178855" y="2379723"/>
            <a:ext cx="154305" cy="803275"/>
          </a:xfrm>
          <a:custGeom>
            <a:avLst/>
            <a:gdLst/>
            <a:ahLst/>
            <a:cxnLst/>
            <a:rect l="l" t="t" r="r" b="b"/>
            <a:pathLst>
              <a:path w="154304" h="803275">
                <a:moveTo>
                  <a:pt x="153888" y="0"/>
                </a:moveTo>
                <a:lnTo>
                  <a:pt x="0" y="0"/>
                </a:lnTo>
                <a:lnTo>
                  <a:pt x="0" y="803258"/>
                </a:lnTo>
                <a:lnTo>
                  <a:pt x="153888" y="803258"/>
                </a:lnTo>
                <a:lnTo>
                  <a:pt x="153888" y="0"/>
                </a:lnTo>
                <a:close/>
              </a:path>
            </a:pathLst>
          </a:custGeom>
          <a:solidFill>
            <a:srgbClr val="FFFFFF"/>
          </a:solidFill>
        </p:spPr>
        <p:txBody>
          <a:bodyPr wrap="square" lIns="0" tIns="0" rIns="0" bIns="0" rtlCol="0"/>
          <a:lstStyle/>
          <a:p>
            <a:endParaRPr/>
          </a:p>
        </p:txBody>
      </p:sp>
      <p:sp>
        <p:nvSpPr>
          <p:cNvPr id="21" name="object 21"/>
          <p:cNvSpPr txBox="1"/>
          <p:nvPr/>
        </p:nvSpPr>
        <p:spPr>
          <a:xfrm>
            <a:off x="3178187" y="2621703"/>
            <a:ext cx="167640" cy="573405"/>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22" name="object 22"/>
          <p:cNvSpPr/>
          <p:nvPr/>
        </p:nvSpPr>
        <p:spPr>
          <a:xfrm>
            <a:off x="3187275" y="4124719"/>
            <a:ext cx="154305" cy="803275"/>
          </a:xfrm>
          <a:custGeom>
            <a:avLst/>
            <a:gdLst/>
            <a:ahLst/>
            <a:cxnLst/>
            <a:rect l="l" t="t" r="r" b="b"/>
            <a:pathLst>
              <a:path w="154304" h="803275">
                <a:moveTo>
                  <a:pt x="153888" y="0"/>
                </a:moveTo>
                <a:lnTo>
                  <a:pt x="0" y="0"/>
                </a:lnTo>
                <a:lnTo>
                  <a:pt x="0" y="803259"/>
                </a:lnTo>
                <a:lnTo>
                  <a:pt x="153888" y="803259"/>
                </a:lnTo>
                <a:lnTo>
                  <a:pt x="153888" y="0"/>
                </a:lnTo>
                <a:close/>
              </a:path>
            </a:pathLst>
          </a:custGeom>
          <a:solidFill>
            <a:srgbClr val="FFFFFF"/>
          </a:solidFill>
        </p:spPr>
        <p:txBody>
          <a:bodyPr wrap="square" lIns="0" tIns="0" rIns="0" bIns="0" rtlCol="0"/>
          <a:lstStyle/>
          <a:p>
            <a:endParaRPr/>
          </a:p>
        </p:txBody>
      </p:sp>
      <p:sp>
        <p:nvSpPr>
          <p:cNvPr id="23" name="object 23"/>
          <p:cNvSpPr txBox="1"/>
          <p:nvPr/>
        </p:nvSpPr>
        <p:spPr>
          <a:xfrm>
            <a:off x="3186606" y="4368207"/>
            <a:ext cx="167640" cy="573405"/>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24" name="object 24"/>
          <p:cNvSpPr txBox="1"/>
          <p:nvPr/>
        </p:nvSpPr>
        <p:spPr>
          <a:xfrm>
            <a:off x="7440884" y="3525437"/>
            <a:ext cx="803275" cy="154305"/>
          </a:xfrm>
          <a:prstGeom prst="rect">
            <a:avLst/>
          </a:prstGeom>
          <a:solidFill>
            <a:srgbClr val="FFFFFF"/>
          </a:solidFill>
        </p:spPr>
        <p:txBody>
          <a:bodyPr vert="horz" wrap="square" lIns="0" tIns="0" rIns="0" bIns="0" rtlCol="0">
            <a:spAutoFit/>
          </a:bodyPr>
          <a:lstStyle/>
          <a:p>
            <a:pPr>
              <a:lnSpc>
                <a:spcPts val="1195"/>
              </a:lnSpc>
            </a:pPr>
            <a:r>
              <a:rPr sz="1000" spc="-5" dirty="0">
                <a:latin typeface="Arial MT"/>
                <a:cs typeface="Arial MT"/>
              </a:rPr>
              <a:t>Years</a:t>
            </a:r>
            <a:endParaRPr sz="1000">
              <a:latin typeface="Arial MT"/>
              <a:cs typeface="Arial MT"/>
            </a:endParaRPr>
          </a:p>
        </p:txBody>
      </p:sp>
      <p:sp>
        <p:nvSpPr>
          <p:cNvPr id="25" name="object 25"/>
          <p:cNvSpPr/>
          <p:nvPr/>
        </p:nvSpPr>
        <p:spPr>
          <a:xfrm>
            <a:off x="7444780" y="2110165"/>
            <a:ext cx="879475" cy="154305"/>
          </a:xfrm>
          <a:custGeom>
            <a:avLst/>
            <a:gdLst/>
            <a:ahLst/>
            <a:cxnLst/>
            <a:rect l="l" t="t" r="r" b="b"/>
            <a:pathLst>
              <a:path w="879475" h="154305">
                <a:moveTo>
                  <a:pt x="879422" y="0"/>
                </a:moveTo>
                <a:lnTo>
                  <a:pt x="0" y="0"/>
                </a:lnTo>
                <a:lnTo>
                  <a:pt x="0" y="153888"/>
                </a:lnTo>
                <a:lnTo>
                  <a:pt x="879422" y="153888"/>
                </a:lnTo>
                <a:lnTo>
                  <a:pt x="879422" y="0"/>
                </a:lnTo>
                <a:close/>
              </a:path>
            </a:pathLst>
          </a:custGeom>
          <a:solidFill>
            <a:srgbClr val="FFFFFF"/>
          </a:solidFill>
        </p:spPr>
        <p:txBody>
          <a:bodyPr wrap="square" lIns="0" tIns="0" rIns="0" bIns="0" rtlCol="0"/>
          <a:lstStyle/>
          <a:p>
            <a:endParaRPr/>
          </a:p>
        </p:txBody>
      </p:sp>
      <p:sp>
        <p:nvSpPr>
          <p:cNvPr id="26" name="object 26"/>
          <p:cNvSpPr txBox="1"/>
          <p:nvPr/>
        </p:nvSpPr>
        <p:spPr>
          <a:xfrm>
            <a:off x="7432080" y="2097532"/>
            <a:ext cx="502920" cy="177800"/>
          </a:xfrm>
          <a:prstGeom prst="rect">
            <a:avLst/>
          </a:prstGeom>
        </p:spPr>
        <p:txBody>
          <a:bodyPr vert="horz" wrap="square" lIns="0" tIns="12700" rIns="0" bIns="0" rtlCol="0">
            <a:spAutoFit/>
          </a:bodyPr>
          <a:lstStyle/>
          <a:p>
            <a:pPr marL="12700">
              <a:lnSpc>
                <a:spcPct val="100000"/>
              </a:lnSpc>
              <a:spcBef>
                <a:spcPts val="100"/>
              </a:spcBef>
            </a:pPr>
            <a:r>
              <a:rPr sz="1000" b="1" spc="-5" dirty="0">
                <a:latin typeface="Arial"/>
                <a:cs typeface="Arial"/>
              </a:rPr>
              <a:t>Si</a:t>
            </a:r>
            <a:r>
              <a:rPr sz="1000" b="1" dirty="0">
                <a:latin typeface="Arial"/>
                <a:cs typeface="Arial"/>
              </a:rPr>
              <a:t>te</a:t>
            </a:r>
            <a:r>
              <a:rPr sz="1000" b="1" spc="-10" dirty="0">
                <a:latin typeface="Arial"/>
                <a:cs typeface="Arial"/>
              </a:rPr>
              <a:t> 16</a:t>
            </a:r>
            <a:r>
              <a:rPr sz="1000" b="1" dirty="0">
                <a:latin typeface="Arial"/>
                <a:cs typeface="Arial"/>
              </a:rPr>
              <a:t>3</a:t>
            </a:r>
            <a:endParaRPr sz="1000">
              <a:latin typeface="Arial"/>
              <a:cs typeface="Arial"/>
            </a:endParaRPr>
          </a:p>
        </p:txBody>
      </p:sp>
      <p:sp>
        <p:nvSpPr>
          <p:cNvPr id="27" name="object 27"/>
          <p:cNvSpPr txBox="1"/>
          <p:nvPr/>
        </p:nvSpPr>
        <p:spPr>
          <a:xfrm>
            <a:off x="10158248" y="3871467"/>
            <a:ext cx="502920" cy="177800"/>
          </a:xfrm>
          <a:prstGeom prst="rect">
            <a:avLst/>
          </a:prstGeom>
        </p:spPr>
        <p:txBody>
          <a:bodyPr vert="horz" wrap="square" lIns="0" tIns="12700" rIns="0" bIns="0" rtlCol="0">
            <a:spAutoFit/>
          </a:bodyPr>
          <a:lstStyle/>
          <a:p>
            <a:pPr marL="12700">
              <a:lnSpc>
                <a:spcPct val="100000"/>
              </a:lnSpc>
              <a:spcBef>
                <a:spcPts val="100"/>
              </a:spcBef>
            </a:pPr>
            <a:r>
              <a:rPr sz="1000" b="1" spc="-5" dirty="0">
                <a:latin typeface="Arial"/>
                <a:cs typeface="Arial"/>
              </a:rPr>
              <a:t>Si</a:t>
            </a:r>
            <a:r>
              <a:rPr sz="1000" b="1" dirty="0">
                <a:latin typeface="Arial"/>
                <a:cs typeface="Arial"/>
              </a:rPr>
              <a:t>te</a:t>
            </a:r>
            <a:r>
              <a:rPr sz="1000" b="1" spc="-10" dirty="0">
                <a:latin typeface="Arial"/>
                <a:cs typeface="Arial"/>
              </a:rPr>
              <a:t> 70</a:t>
            </a:r>
            <a:r>
              <a:rPr sz="1000" b="1" dirty="0">
                <a:latin typeface="Arial"/>
                <a:cs typeface="Arial"/>
              </a:rPr>
              <a:t>6</a:t>
            </a:r>
            <a:endParaRPr sz="1000">
              <a:latin typeface="Arial"/>
              <a:cs typeface="Arial"/>
            </a:endParaRPr>
          </a:p>
        </p:txBody>
      </p:sp>
      <p:sp>
        <p:nvSpPr>
          <p:cNvPr id="28" name="object 28"/>
          <p:cNvSpPr/>
          <p:nvPr/>
        </p:nvSpPr>
        <p:spPr>
          <a:xfrm>
            <a:off x="10170945" y="2101100"/>
            <a:ext cx="879475" cy="154305"/>
          </a:xfrm>
          <a:custGeom>
            <a:avLst/>
            <a:gdLst/>
            <a:ahLst/>
            <a:cxnLst/>
            <a:rect l="l" t="t" r="r" b="b"/>
            <a:pathLst>
              <a:path w="879475" h="154305">
                <a:moveTo>
                  <a:pt x="879422" y="0"/>
                </a:moveTo>
                <a:lnTo>
                  <a:pt x="0" y="0"/>
                </a:lnTo>
                <a:lnTo>
                  <a:pt x="0" y="153888"/>
                </a:lnTo>
                <a:lnTo>
                  <a:pt x="879422" y="153888"/>
                </a:lnTo>
                <a:lnTo>
                  <a:pt x="879422" y="0"/>
                </a:lnTo>
                <a:close/>
              </a:path>
            </a:pathLst>
          </a:custGeom>
          <a:solidFill>
            <a:srgbClr val="FFFFFF"/>
          </a:solidFill>
        </p:spPr>
        <p:txBody>
          <a:bodyPr wrap="square" lIns="0" tIns="0" rIns="0" bIns="0" rtlCol="0"/>
          <a:lstStyle/>
          <a:p>
            <a:endParaRPr/>
          </a:p>
        </p:txBody>
      </p:sp>
      <p:sp>
        <p:nvSpPr>
          <p:cNvPr id="29" name="object 29"/>
          <p:cNvSpPr txBox="1"/>
          <p:nvPr/>
        </p:nvSpPr>
        <p:spPr>
          <a:xfrm>
            <a:off x="10158245" y="2088388"/>
            <a:ext cx="502920" cy="177800"/>
          </a:xfrm>
          <a:prstGeom prst="rect">
            <a:avLst/>
          </a:prstGeom>
        </p:spPr>
        <p:txBody>
          <a:bodyPr vert="horz" wrap="square" lIns="0" tIns="12700" rIns="0" bIns="0" rtlCol="0">
            <a:spAutoFit/>
          </a:bodyPr>
          <a:lstStyle/>
          <a:p>
            <a:pPr marL="12700">
              <a:lnSpc>
                <a:spcPct val="100000"/>
              </a:lnSpc>
              <a:spcBef>
                <a:spcPts val="100"/>
              </a:spcBef>
            </a:pPr>
            <a:r>
              <a:rPr sz="1000" b="1" spc="-5" dirty="0">
                <a:latin typeface="Arial"/>
                <a:cs typeface="Arial"/>
              </a:rPr>
              <a:t>Si</a:t>
            </a:r>
            <a:r>
              <a:rPr sz="1000" b="1" dirty="0">
                <a:latin typeface="Arial"/>
                <a:cs typeface="Arial"/>
              </a:rPr>
              <a:t>te</a:t>
            </a:r>
            <a:r>
              <a:rPr sz="1000" b="1" spc="-10" dirty="0">
                <a:latin typeface="Arial"/>
                <a:cs typeface="Arial"/>
              </a:rPr>
              <a:t> 30</a:t>
            </a:r>
            <a:r>
              <a:rPr sz="1000" b="1" dirty="0">
                <a:latin typeface="Arial"/>
                <a:cs typeface="Arial"/>
              </a:rPr>
              <a:t>9</a:t>
            </a:r>
            <a:endParaRPr sz="1000">
              <a:latin typeface="Arial"/>
              <a:cs typeface="Arial"/>
            </a:endParaRPr>
          </a:p>
        </p:txBody>
      </p:sp>
      <p:sp>
        <p:nvSpPr>
          <p:cNvPr id="30" name="object 30"/>
          <p:cNvSpPr/>
          <p:nvPr/>
        </p:nvSpPr>
        <p:spPr>
          <a:xfrm>
            <a:off x="7444780" y="3884183"/>
            <a:ext cx="879475" cy="154305"/>
          </a:xfrm>
          <a:custGeom>
            <a:avLst/>
            <a:gdLst/>
            <a:ahLst/>
            <a:cxnLst/>
            <a:rect l="l" t="t" r="r" b="b"/>
            <a:pathLst>
              <a:path w="879475" h="154304">
                <a:moveTo>
                  <a:pt x="879422" y="0"/>
                </a:moveTo>
                <a:lnTo>
                  <a:pt x="0" y="0"/>
                </a:lnTo>
                <a:lnTo>
                  <a:pt x="0" y="153887"/>
                </a:lnTo>
                <a:lnTo>
                  <a:pt x="879422" y="153887"/>
                </a:lnTo>
                <a:lnTo>
                  <a:pt x="879422" y="0"/>
                </a:lnTo>
                <a:close/>
              </a:path>
            </a:pathLst>
          </a:custGeom>
          <a:solidFill>
            <a:srgbClr val="FFFFFF"/>
          </a:solidFill>
        </p:spPr>
        <p:txBody>
          <a:bodyPr wrap="square" lIns="0" tIns="0" rIns="0" bIns="0" rtlCol="0"/>
          <a:lstStyle/>
          <a:p>
            <a:endParaRPr/>
          </a:p>
        </p:txBody>
      </p:sp>
      <p:sp>
        <p:nvSpPr>
          <p:cNvPr id="31" name="object 31"/>
          <p:cNvSpPr txBox="1"/>
          <p:nvPr/>
        </p:nvSpPr>
        <p:spPr>
          <a:xfrm>
            <a:off x="7432080" y="3871467"/>
            <a:ext cx="502920" cy="177800"/>
          </a:xfrm>
          <a:prstGeom prst="rect">
            <a:avLst/>
          </a:prstGeom>
        </p:spPr>
        <p:txBody>
          <a:bodyPr vert="horz" wrap="square" lIns="0" tIns="12700" rIns="0" bIns="0" rtlCol="0">
            <a:spAutoFit/>
          </a:bodyPr>
          <a:lstStyle/>
          <a:p>
            <a:pPr marL="12700">
              <a:lnSpc>
                <a:spcPct val="100000"/>
              </a:lnSpc>
              <a:spcBef>
                <a:spcPts val="100"/>
              </a:spcBef>
            </a:pPr>
            <a:r>
              <a:rPr sz="1000" b="1" spc="-5" dirty="0">
                <a:latin typeface="Arial"/>
                <a:cs typeface="Arial"/>
              </a:rPr>
              <a:t>Si</a:t>
            </a:r>
            <a:r>
              <a:rPr sz="1000" b="1" dirty="0">
                <a:latin typeface="Arial"/>
                <a:cs typeface="Arial"/>
              </a:rPr>
              <a:t>te</a:t>
            </a:r>
            <a:r>
              <a:rPr sz="1000" b="1" spc="-10" dirty="0">
                <a:latin typeface="Arial"/>
                <a:cs typeface="Arial"/>
              </a:rPr>
              <a:t> 67</a:t>
            </a:r>
            <a:r>
              <a:rPr sz="1000" b="1" dirty="0">
                <a:latin typeface="Arial"/>
                <a:cs typeface="Arial"/>
              </a:rPr>
              <a:t>7</a:t>
            </a:r>
            <a:endParaRPr sz="1000">
              <a:latin typeface="Arial"/>
              <a:cs typeface="Arial"/>
            </a:endParaRPr>
          </a:p>
        </p:txBody>
      </p:sp>
      <p:sp>
        <p:nvSpPr>
          <p:cNvPr id="32" name="object 32"/>
          <p:cNvSpPr txBox="1"/>
          <p:nvPr/>
        </p:nvSpPr>
        <p:spPr>
          <a:xfrm>
            <a:off x="10247110" y="3525437"/>
            <a:ext cx="803275" cy="154305"/>
          </a:xfrm>
          <a:prstGeom prst="rect">
            <a:avLst/>
          </a:prstGeom>
          <a:solidFill>
            <a:srgbClr val="FFFFFF"/>
          </a:solidFill>
        </p:spPr>
        <p:txBody>
          <a:bodyPr vert="horz" wrap="square" lIns="0" tIns="0" rIns="0" bIns="0" rtlCol="0">
            <a:spAutoFit/>
          </a:bodyPr>
          <a:lstStyle/>
          <a:p>
            <a:pPr>
              <a:lnSpc>
                <a:spcPts val="1195"/>
              </a:lnSpc>
            </a:pPr>
            <a:r>
              <a:rPr sz="1000" spc="-5" dirty="0">
                <a:latin typeface="Arial MT"/>
                <a:cs typeface="Arial MT"/>
              </a:rPr>
              <a:t>Years</a:t>
            </a:r>
            <a:endParaRPr sz="1000">
              <a:latin typeface="Arial MT"/>
              <a:cs typeface="Arial MT"/>
            </a:endParaRPr>
          </a:p>
        </p:txBody>
      </p:sp>
      <p:sp>
        <p:nvSpPr>
          <p:cNvPr id="33" name="object 33"/>
          <p:cNvSpPr txBox="1"/>
          <p:nvPr/>
        </p:nvSpPr>
        <p:spPr>
          <a:xfrm>
            <a:off x="10247111" y="5421671"/>
            <a:ext cx="803275" cy="154305"/>
          </a:xfrm>
          <a:prstGeom prst="rect">
            <a:avLst/>
          </a:prstGeom>
          <a:solidFill>
            <a:srgbClr val="FFFFFF"/>
          </a:solidFill>
        </p:spPr>
        <p:txBody>
          <a:bodyPr vert="horz" wrap="square" lIns="0" tIns="0" rIns="0" bIns="0" rtlCol="0">
            <a:spAutoFit/>
          </a:bodyPr>
          <a:lstStyle/>
          <a:p>
            <a:pPr>
              <a:lnSpc>
                <a:spcPts val="1190"/>
              </a:lnSpc>
            </a:pPr>
            <a:r>
              <a:rPr sz="1000" spc="-5" dirty="0">
                <a:latin typeface="Arial MT"/>
                <a:cs typeface="Arial MT"/>
              </a:rPr>
              <a:t>Years</a:t>
            </a:r>
            <a:endParaRPr sz="1000">
              <a:latin typeface="Arial MT"/>
              <a:cs typeface="Arial MT"/>
            </a:endParaRPr>
          </a:p>
        </p:txBody>
      </p:sp>
      <p:sp>
        <p:nvSpPr>
          <p:cNvPr id="34" name="object 34"/>
          <p:cNvSpPr txBox="1"/>
          <p:nvPr/>
        </p:nvSpPr>
        <p:spPr>
          <a:xfrm>
            <a:off x="7520944" y="5429007"/>
            <a:ext cx="803275" cy="154305"/>
          </a:xfrm>
          <a:prstGeom prst="rect">
            <a:avLst/>
          </a:prstGeom>
          <a:solidFill>
            <a:srgbClr val="FFFFFF"/>
          </a:solidFill>
        </p:spPr>
        <p:txBody>
          <a:bodyPr vert="horz" wrap="square" lIns="0" tIns="0" rIns="0" bIns="0" rtlCol="0">
            <a:spAutoFit/>
          </a:bodyPr>
          <a:lstStyle/>
          <a:p>
            <a:pPr>
              <a:lnSpc>
                <a:spcPct val="100000"/>
              </a:lnSpc>
            </a:pPr>
            <a:r>
              <a:rPr sz="1000" spc="-5" dirty="0">
                <a:latin typeface="Arial MT"/>
                <a:cs typeface="Arial MT"/>
              </a:rPr>
              <a:t>Years</a:t>
            </a:r>
            <a:endParaRPr sz="1000">
              <a:latin typeface="Arial MT"/>
              <a:cs typeface="Arial MT"/>
            </a:endParaRPr>
          </a:p>
        </p:txBody>
      </p:sp>
      <p:sp>
        <p:nvSpPr>
          <p:cNvPr id="35" name="object 35"/>
          <p:cNvSpPr/>
          <p:nvPr/>
        </p:nvSpPr>
        <p:spPr>
          <a:xfrm>
            <a:off x="6214042" y="4124949"/>
            <a:ext cx="154305" cy="803275"/>
          </a:xfrm>
          <a:custGeom>
            <a:avLst/>
            <a:gdLst/>
            <a:ahLst/>
            <a:cxnLst/>
            <a:rect l="l" t="t" r="r" b="b"/>
            <a:pathLst>
              <a:path w="154304" h="803275">
                <a:moveTo>
                  <a:pt x="153888" y="0"/>
                </a:moveTo>
                <a:lnTo>
                  <a:pt x="0" y="0"/>
                </a:lnTo>
                <a:lnTo>
                  <a:pt x="0" y="803258"/>
                </a:lnTo>
                <a:lnTo>
                  <a:pt x="153888" y="803258"/>
                </a:lnTo>
                <a:lnTo>
                  <a:pt x="153888" y="0"/>
                </a:lnTo>
                <a:close/>
              </a:path>
            </a:pathLst>
          </a:custGeom>
          <a:solidFill>
            <a:srgbClr val="FFFFFF"/>
          </a:solidFill>
        </p:spPr>
        <p:txBody>
          <a:bodyPr wrap="square" lIns="0" tIns="0" rIns="0" bIns="0" rtlCol="0"/>
          <a:lstStyle/>
          <a:p>
            <a:endParaRPr/>
          </a:p>
        </p:txBody>
      </p:sp>
      <p:sp>
        <p:nvSpPr>
          <p:cNvPr id="36" name="object 36"/>
          <p:cNvSpPr txBox="1"/>
          <p:nvPr/>
        </p:nvSpPr>
        <p:spPr>
          <a:xfrm>
            <a:off x="6213376" y="4368207"/>
            <a:ext cx="167640" cy="573405"/>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37" name="object 37"/>
          <p:cNvSpPr/>
          <p:nvPr/>
        </p:nvSpPr>
        <p:spPr>
          <a:xfrm>
            <a:off x="6214043" y="2352683"/>
            <a:ext cx="154305" cy="803275"/>
          </a:xfrm>
          <a:custGeom>
            <a:avLst/>
            <a:gdLst/>
            <a:ahLst/>
            <a:cxnLst/>
            <a:rect l="l" t="t" r="r" b="b"/>
            <a:pathLst>
              <a:path w="154304" h="803275">
                <a:moveTo>
                  <a:pt x="153888" y="0"/>
                </a:moveTo>
                <a:lnTo>
                  <a:pt x="0" y="0"/>
                </a:lnTo>
                <a:lnTo>
                  <a:pt x="0" y="803259"/>
                </a:lnTo>
                <a:lnTo>
                  <a:pt x="153888" y="803259"/>
                </a:lnTo>
                <a:lnTo>
                  <a:pt x="153888" y="0"/>
                </a:lnTo>
                <a:close/>
              </a:path>
            </a:pathLst>
          </a:custGeom>
          <a:solidFill>
            <a:srgbClr val="FFFFFF"/>
          </a:solidFill>
        </p:spPr>
        <p:txBody>
          <a:bodyPr wrap="square" lIns="0" tIns="0" rIns="0" bIns="0" rtlCol="0"/>
          <a:lstStyle/>
          <a:p>
            <a:endParaRPr/>
          </a:p>
        </p:txBody>
      </p:sp>
      <p:sp>
        <p:nvSpPr>
          <p:cNvPr id="38" name="object 38"/>
          <p:cNvSpPr txBox="1"/>
          <p:nvPr/>
        </p:nvSpPr>
        <p:spPr>
          <a:xfrm>
            <a:off x="6213376" y="2594271"/>
            <a:ext cx="167640" cy="573405"/>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39" name="object 39"/>
          <p:cNvSpPr/>
          <p:nvPr/>
        </p:nvSpPr>
        <p:spPr>
          <a:xfrm>
            <a:off x="8888165" y="2379722"/>
            <a:ext cx="154305" cy="803275"/>
          </a:xfrm>
          <a:custGeom>
            <a:avLst/>
            <a:gdLst/>
            <a:ahLst/>
            <a:cxnLst/>
            <a:rect l="l" t="t" r="r" b="b"/>
            <a:pathLst>
              <a:path w="154304" h="803275">
                <a:moveTo>
                  <a:pt x="153887" y="0"/>
                </a:moveTo>
                <a:lnTo>
                  <a:pt x="0" y="0"/>
                </a:lnTo>
                <a:lnTo>
                  <a:pt x="0" y="803259"/>
                </a:lnTo>
                <a:lnTo>
                  <a:pt x="153887" y="803259"/>
                </a:lnTo>
                <a:lnTo>
                  <a:pt x="153887" y="0"/>
                </a:lnTo>
                <a:close/>
              </a:path>
            </a:pathLst>
          </a:custGeom>
          <a:solidFill>
            <a:srgbClr val="FFFFFF"/>
          </a:solidFill>
        </p:spPr>
        <p:txBody>
          <a:bodyPr wrap="square" lIns="0" tIns="0" rIns="0" bIns="0" rtlCol="0"/>
          <a:lstStyle/>
          <a:p>
            <a:endParaRPr/>
          </a:p>
        </p:txBody>
      </p:sp>
      <p:sp>
        <p:nvSpPr>
          <p:cNvPr id="40" name="object 40"/>
          <p:cNvSpPr txBox="1"/>
          <p:nvPr/>
        </p:nvSpPr>
        <p:spPr>
          <a:xfrm>
            <a:off x="8887488" y="2621703"/>
            <a:ext cx="167640" cy="573405"/>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41" name="object 41"/>
          <p:cNvSpPr/>
          <p:nvPr/>
        </p:nvSpPr>
        <p:spPr>
          <a:xfrm>
            <a:off x="8871385" y="4144388"/>
            <a:ext cx="154305" cy="803275"/>
          </a:xfrm>
          <a:custGeom>
            <a:avLst/>
            <a:gdLst/>
            <a:ahLst/>
            <a:cxnLst/>
            <a:rect l="l" t="t" r="r" b="b"/>
            <a:pathLst>
              <a:path w="154304" h="803275">
                <a:moveTo>
                  <a:pt x="153887" y="0"/>
                </a:moveTo>
                <a:lnTo>
                  <a:pt x="0" y="0"/>
                </a:lnTo>
                <a:lnTo>
                  <a:pt x="0" y="803258"/>
                </a:lnTo>
                <a:lnTo>
                  <a:pt x="153887" y="803258"/>
                </a:lnTo>
                <a:lnTo>
                  <a:pt x="153887" y="0"/>
                </a:lnTo>
                <a:close/>
              </a:path>
            </a:pathLst>
          </a:custGeom>
          <a:solidFill>
            <a:srgbClr val="FFFFFF"/>
          </a:solidFill>
        </p:spPr>
        <p:txBody>
          <a:bodyPr wrap="square" lIns="0" tIns="0" rIns="0" bIns="0" rtlCol="0"/>
          <a:lstStyle/>
          <a:p>
            <a:endParaRPr/>
          </a:p>
        </p:txBody>
      </p:sp>
      <p:sp>
        <p:nvSpPr>
          <p:cNvPr id="42" name="object 42"/>
          <p:cNvSpPr txBox="1"/>
          <p:nvPr/>
        </p:nvSpPr>
        <p:spPr>
          <a:xfrm>
            <a:off x="8870712" y="4386495"/>
            <a:ext cx="167640" cy="573405"/>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46" name="object 46"/>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r>
              <a:rPr dirty="0"/>
              <a:t>17</a:t>
            </a:r>
          </a:p>
        </p:txBody>
      </p:sp>
      <p:sp>
        <p:nvSpPr>
          <p:cNvPr id="43" name="object 43"/>
          <p:cNvSpPr txBox="1"/>
          <p:nvPr/>
        </p:nvSpPr>
        <p:spPr>
          <a:xfrm>
            <a:off x="649639" y="1197768"/>
            <a:ext cx="6258717" cy="641201"/>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Comparison</a:t>
            </a:r>
            <a:r>
              <a:rPr sz="2000" spc="-10" dirty="0">
                <a:latin typeface="Arial MT"/>
                <a:cs typeface="Arial MT"/>
              </a:rPr>
              <a:t> </a:t>
            </a:r>
            <a:r>
              <a:rPr sz="2000" dirty="0">
                <a:latin typeface="Arial MT"/>
                <a:cs typeface="Arial MT"/>
              </a:rPr>
              <a:t>of</a:t>
            </a:r>
            <a:r>
              <a:rPr sz="2000" spc="-10" dirty="0">
                <a:latin typeface="Arial MT"/>
                <a:cs typeface="Arial MT"/>
              </a:rPr>
              <a:t> </a:t>
            </a:r>
            <a:r>
              <a:rPr sz="2000" spc="-5" dirty="0">
                <a:latin typeface="Arial MT"/>
                <a:cs typeface="Arial MT"/>
              </a:rPr>
              <a:t>(predicted)</a:t>
            </a:r>
            <a:r>
              <a:rPr sz="2000" spc="-10" dirty="0">
                <a:latin typeface="Arial MT"/>
                <a:cs typeface="Arial MT"/>
              </a:rPr>
              <a:t> </a:t>
            </a:r>
            <a:r>
              <a:rPr sz="2000" spc="-5" dirty="0">
                <a:latin typeface="Arial MT"/>
                <a:cs typeface="Arial MT"/>
              </a:rPr>
              <a:t>accidents </a:t>
            </a:r>
            <a:r>
              <a:rPr sz="2000" dirty="0">
                <a:latin typeface="Arial MT"/>
                <a:cs typeface="Arial MT"/>
              </a:rPr>
              <a:t>at</a:t>
            </a:r>
            <a:r>
              <a:rPr sz="2000" spc="-15" dirty="0">
                <a:latin typeface="Arial MT"/>
                <a:cs typeface="Arial MT"/>
              </a:rPr>
              <a:t> </a:t>
            </a:r>
            <a:r>
              <a:rPr sz="2000" spc="-5" dirty="0">
                <a:latin typeface="Arial MT"/>
                <a:cs typeface="Arial MT"/>
              </a:rPr>
              <a:t>sites </a:t>
            </a:r>
            <a:r>
              <a:rPr sz="2000" dirty="0">
                <a:latin typeface="Arial MT"/>
                <a:cs typeface="Arial MT"/>
              </a:rPr>
              <a:t>over</a:t>
            </a:r>
            <a:r>
              <a:rPr sz="2000" spc="-10" dirty="0">
                <a:latin typeface="Arial MT"/>
                <a:cs typeface="Arial MT"/>
              </a:rPr>
              <a:t> </a:t>
            </a:r>
            <a:r>
              <a:rPr sz="2000" spc="-5" dirty="0">
                <a:latin typeface="Arial MT"/>
                <a:cs typeface="Arial MT"/>
              </a:rPr>
              <a:t>years</a:t>
            </a:r>
            <a:endParaRPr lang="en-IN" sz="2000" spc="-5" dirty="0">
              <a:latin typeface="Arial MT"/>
              <a:cs typeface="Arial MT"/>
            </a:endParaRPr>
          </a:p>
          <a:p>
            <a:pPr marL="12700">
              <a:lnSpc>
                <a:spcPct val="100000"/>
              </a:lnSpc>
              <a:spcBef>
                <a:spcPts val="100"/>
              </a:spcBef>
            </a:pPr>
            <a:endParaRPr sz="2000" dirty="0">
              <a:latin typeface="Arial MT"/>
              <a:cs typeface="Arial MT"/>
            </a:endParaRPr>
          </a:p>
        </p:txBody>
      </p:sp>
      <p:sp>
        <p:nvSpPr>
          <p:cNvPr id="48" name="TextBox 47">
            <a:extLst>
              <a:ext uri="{FF2B5EF4-FFF2-40B4-BE49-F238E27FC236}">
                <a16:creationId xmlns:a16="http://schemas.microsoft.com/office/drawing/2014/main" id="{15F99B07-71A9-B6A2-C1F9-574F4CDDF358}"/>
              </a:ext>
            </a:extLst>
          </p:cNvPr>
          <p:cNvSpPr txBox="1"/>
          <p:nvPr/>
        </p:nvSpPr>
        <p:spPr>
          <a:xfrm>
            <a:off x="591878" y="5790195"/>
            <a:ext cx="10798245" cy="646331"/>
          </a:xfrm>
          <a:prstGeom prst="rect">
            <a:avLst/>
          </a:prstGeom>
          <a:noFill/>
        </p:spPr>
        <p:txBody>
          <a:bodyPr wrap="square">
            <a:spAutoFit/>
          </a:bodyPr>
          <a:lstStyle/>
          <a:p>
            <a:r>
              <a:rPr lang="en-US" dirty="0"/>
              <a:t>the blue line indicates the model fitting of the mean accident rates and the red line indicates the model fitting of the Global APM</a:t>
            </a:r>
            <a:endParaRPr lang="en-IN" dirty="0"/>
          </a:p>
        </p:txBody>
      </p:sp>
      <p:pic>
        <p:nvPicPr>
          <p:cNvPr id="50" name="Picture 49">
            <a:extLst>
              <a:ext uri="{FF2B5EF4-FFF2-40B4-BE49-F238E27FC236}">
                <a16:creationId xmlns:a16="http://schemas.microsoft.com/office/drawing/2014/main" id="{04B31A0D-ECBA-589E-2AA0-AEF80C766862}"/>
              </a:ext>
            </a:extLst>
          </p:cNvPr>
          <p:cNvPicPr>
            <a:picLocks noChangeAspect="1"/>
          </p:cNvPicPr>
          <p:nvPr/>
        </p:nvPicPr>
        <p:blipFill>
          <a:blip r:embed="rId5"/>
          <a:stretch>
            <a:fillRect/>
          </a:stretch>
        </p:blipFill>
        <p:spPr>
          <a:xfrm>
            <a:off x="1875838" y="1662709"/>
            <a:ext cx="2956816" cy="289585"/>
          </a:xfrm>
          <a:prstGeom prst="rect">
            <a:avLst/>
          </a:prstGeom>
        </p:spPr>
      </p:pic>
      <p:pic>
        <p:nvPicPr>
          <p:cNvPr id="52" name="Picture 51">
            <a:extLst>
              <a:ext uri="{FF2B5EF4-FFF2-40B4-BE49-F238E27FC236}">
                <a16:creationId xmlns:a16="http://schemas.microsoft.com/office/drawing/2014/main" id="{F5118627-4AAE-3F47-884E-376F46540B9C}"/>
              </a:ext>
            </a:extLst>
          </p:cNvPr>
          <p:cNvPicPr>
            <a:picLocks noChangeAspect="1"/>
          </p:cNvPicPr>
          <p:nvPr/>
        </p:nvPicPr>
        <p:blipFill>
          <a:blip r:embed="rId6"/>
          <a:stretch>
            <a:fillRect/>
          </a:stretch>
        </p:blipFill>
        <p:spPr>
          <a:xfrm>
            <a:off x="6637478" y="1615147"/>
            <a:ext cx="3772227" cy="3429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47BF-6F29-2886-CB6F-B1757338B57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6C3558B-B5DC-252F-77C6-CBD8527AB7BA}"/>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638B3C5B-3B87-2048-98A5-199C73A98F5E}"/>
              </a:ext>
            </a:extLst>
          </p:cNvPr>
          <p:cNvPicPr>
            <a:picLocks noChangeAspect="1"/>
          </p:cNvPicPr>
          <p:nvPr/>
        </p:nvPicPr>
        <p:blipFill>
          <a:blip r:embed="rId2"/>
          <a:stretch>
            <a:fillRect/>
          </a:stretch>
        </p:blipFill>
        <p:spPr>
          <a:xfrm>
            <a:off x="0" y="16424"/>
            <a:ext cx="12192000" cy="6825151"/>
          </a:xfrm>
          <a:prstGeom prst="rect">
            <a:avLst/>
          </a:prstGeom>
        </p:spPr>
      </p:pic>
      <p:pic>
        <p:nvPicPr>
          <p:cNvPr id="7" name="Picture 6">
            <a:extLst>
              <a:ext uri="{FF2B5EF4-FFF2-40B4-BE49-F238E27FC236}">
                <a16:creationId xmlns:a16="http://schemas.microsoft.com/office/drawing/2014/main" id="{CAF7A953-D608-2943-5C84-90344F57D301}"/>
              </a:ext>
            </a:extLst>
          </p:cNvPr>
          <p:cNvPicPr>
            <a:picLocks noChangeAspect="1"/>
          </p:cNvPicPr>
          <p:nvPr/>
        </p:nvPicPr>
        <p:blipFill>
          <a:blip r:embed="rId3"/>
          <a:stretch>
            <a:fillRect/>
          </a:stretch>
        </p:blipFill>
        <p:spPr>
          <a:xfrm>
            <a:off x="533400" y="1295400"/>
            <a:ext cx="2298618" cy="455387"/>
          </a:xfrm>
          <a:prstGeom prst="rect">
            <a:avLst/>
          </a:prstGeom>
        </p:spPr>
      </p:pic>
      <p:pic>
        <p:nvPicPr>
          <p:cNvPr id="9" name="Picture 8">
            <a:extLst>
              <a:ext uri="{FF2B5EF4-FFF2-40B4-BE49-F238E27FC236}">
                <a16:creationId xmlns:a16="http://schemas.microsoft.com/office/drawing/2014/main" id="{0E0A098A-57E1-5FD4-F673-0647FFE9BBB2}"/>
              </a:ext>
            </a:extLst>
          </p:cNvPr>
          <p:cNvPicPr>
            <a:picLocks noChangeAspect="1"/>
          </p:cNvPicPr>
          <p:nvPr/>
        </p:nvPicPr>
        <p:blipFill>
          <a:blip r:embed="rId4"/>
          <a:stretch>
            <a:fillRect/>
          </a:stretch>
        </p:blipFill>
        <p:spPr>
          <a:xfrm>
            <a:off x="8991600" y="1217114"/>
            <a:ext cx="1875783" cy="611957"/>
          </a:xfrm>
          <a:prstGeom prst="rect">
            <a:avLst/>
          </a:prstGeom>
        </p:spPr>
      </p:pic>
    </p:spTree>
    <p:extLst>
      <p:ext uri="{BB962C8B-B14F-4D97-AF65-F5344CB8AC3E}">
        <p14:creationId xmlns:p14="http://schemas.microsoft.com/office/powerpoint/2010/main" val="179471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6920" y="327151"/>
            <a:ext cx="9079230" cy="805815"/>
          </a:xfrm>
          <a:prstGeom prst="rect">
            <a:avLst/>
          </a:prstGeom>
        </p:spPr>
        <p:txBody>
          <a:bodyPr vert="horz" wrap="square" lIns="0" tIns="60960" rIns="0" bIns="0" rtlCol="0">
            <a:spAutoFit/>
          </a:bodyPr>
          <a:lstStyle/>
          <a:p>
            <a:pPr marL="12700" marR="5080">
              <a:lnSpc>
                <a:spcPts val="2900"/>
              </a:lnSpc>
              <a:spcBef>
                <a:spcPts val="480"/>
              </a:spcBef>
            </a:pPr>
            <a:r>
              <a:rPr spc="20" dirty="0"/>
              <a:t>The </a:t>
            </a:r>
            <a:r>
              <a:rPr spc="-5" dirty="0"/>
              <a:t>model </a:t>
            </a:r>
            <a:r>
              <a:rPr spc="-15" dirty="0"/>
              <a:t>we </a:t>
            </a:r>
            <a:r>
              <a:rPr spc="-5" dirty="0"/>
              <a:t>built </a:t>
            </a:r>
            <a:r>
              <a:rPr spc="-15" dirty="0"/>
              <a:t>was </a:t>
            </a:r>
            <a:r>
              <a:rPr spc="5" dirty="0"/>
              <a:t>able </a:t>
            </a:r>
            <a:r>
              <a:rPr dirty="0"/>
              <a:t>to </a:t>
            </a:r>
            <a:r>
              <a:rPr spc="-5" dirty="0"/>
              <a:t>generate similar </a:t>
            </a:r>
            <a:r>
              <a:rPr spc="-890" dirty="0"/>
              <a:t> </a:t>
            </a:r>
            <a:r>
              <a:rPr spc="-5" dirty="0"/>
              <a:t>posterior samples</a:t>
            </a:r>
            <a:r>
              <a:rPr dirty="0"/>
              <a:t> </a:t>
            </a:r>
            <a:r>
              <a:rPr spc="-25" dirty="0"/>
              <a:t>like</a:t>
            </a:r>
            <a:r>
              <a:rPr spc="-5" dirty="0"/>
              <a:t> </a:t>
            </a:r>
            <a:r>
              <a:rPr dirty="0"/>
              <a:t>in</a:t>
            </a:r>
            <a:r>
              <a:rPr spc="-5" dirty="0"/>
              <a:t> </a:t>
            </a:r>
            <a:r>
              <a:rPr spc="-20" dirty="0"/>
              <a:t>Fawcett</a:t>
            </a:r>
            <a:r>
              <a:rPr dirty="0"/>
              <a:t> </a:t>
            </a:r>
            <a:r>
              <a:rPr spc="-5" dirty="0"/>
              <a:t>et</a:t>
            </a:r>
            <a:r>
              <a:rPr dirty="0"/>
              <a:t> </a:t>
            </a:r>
            <a:r>
              <a:rPr spc="-5" dirty="0"/>
              <a:t>al.</a:t>
            </a:r>
            <a:r>
              <a:rPr dirty="0"/>
              <a:t> </a:t>
            </a:r>
            <a:r>
              <a:rPr spc="-5" dirty="0"/>
              <a:t>2017</a:t>
            </a:r>
          </a:p>
        </p:txBody>
      </p:sp>
      <p:grpSp>
        <p:nvGrpSpPr>
          <p:cNvPr id="3" name="object 3"/>
          <p:cNvGrpSpPr/>
          <p:nvPr/>
        </p:nvGrpSpPr>
        <p:grpSpPr>
          <a:xfrm>
            <a:off x="649329" y="2036063"/>
            <a:ext cx="11438890" cy="3700779"/>
            <a:chOff x="649329" y="2036063"/>
            <a:chExt cx="11438890" cy="3700779"/>
          </a:xfrm>
        </p:grpSpPr>
        <p:pic>
          <p:nvPicPr>
            <p:cNvPr id="4" name="object 4"/>
            <p:cNvPicPr/>
            <p:nvPr/>
          </p:nvPicPr>
          <p:blipFill>
            <a:blip r:embed="rId2" cstate="print"/>
            <a:stretch>
              <a:fillRect/>
            </a:stretch>
          </p:blipFill>
          <p:spPr>
            <a:xfrm>
              <a:off x="682751" y="2036063"/>
              <a:ext cx="5775960" cy="3700272"/>
            </a:xfrm>
            <a:prstGeom prst="rect">
              <a:avLst/>
            </a:prstGeom>
          </p:spPr>
        </p:pic>
        <p:pic>
          <p:nvPicPr>
            <p:cNvPr id="5" name="object 5"/>
            <p:cNvPicPr/>
            <p:nvPr/>
          </p:nvPicPr>
          <p:blipFill>
            <a:blip r:embed="rId3" cstate="print"/>
            <a:stretch>
              <a:fillRect/>
            </a:stretch>
          </p:blipFill>
          <p:spPr>
            <a:xfrm>
              <a:off x="6314257" y="2089539"/>
              <a:ext cx="5773967" cy="3516406"/>
            </a:xfrm>
            <a:prstGeom prst="rect">
              <a:avLst/>
            </a:prstGeom>
          </p:spPr>
        </p:pic>
        <p:sp>
          <p:nvSpPr>
            <p:cNvPr id="6" name="object 6"/>
            <p:cNvSpPr/>
            <p:nvPr/>
          </p:nvSpPr>
          <p:spPr>
            <a:xfrm>
              <a:off x="649329" y="2208179"/>
              <a:ext cx="246379" cy="1390015"/>
            </a:xfrm>
            <a:custGeom>
              <a:avLst/>
              <a:gdLst/>
              <a:ahLst/>
              <a:cxnLst/>
              <a:rect l="l" t="t" r="r" b="b"/>
              <a:pathLst>
                <a:path w="246380" h="1390014">
                  <a:moveTo>
                    <a:pt x="246220" y="0"/>
                  </a:moveTo>
                  <a:lnTo>
                    <a:pt x="0" y="0"/>
                  </a:lnTo>
                  <a:lnTo>
                    <a:pt x="0" y="1389614"/>
                  </a:lnTo>
                  <a:lnTo>
                    <a:pt x="246220" y="1389614"/>
                  </a:lnTo>
                  <a:lnTo>
                    <a:pt x="246220" y="0"/>
                  </a:lnTo>
                  <a:close/>
                </a:path>
              </a:pathLst>
            </a:custGeom>
            <a:solidFill>
              <a:srgbClr val="FFFFFF"/>
            </a:solidFill>
          </p:spPr>
          <p:txBody>
            <a:bodyPr wrap="square" lIns="0" tIns="0" rIns="0" bIns="0" rtlCol="0"/>
            <a:lstStyle/>
            <a:p>
              <a:endParaRPr/>
            </a:p>
          </p:txBody>
        </p:sp>
      </p:grpSp>
      <p:sp>
        <p:nvSpPr>
          <p:cNvPr id="7" name="object 7"/>
          <p:cNvSpPr txBox="1"/>
          <p:nvPr/>
        </p:nvSpPr>
        <p:spPr>
          <a:xfrm>
            <a:off x="694379" y="2311402"/>
            <a:ext cx="167640" cy="1206500"/>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Predictive</a:t>
            </a:r>
            <a:r>
              <a:rPr sz="1000" spc="-60" dirty="0">
                <a:latin typeface="Arial MT"/>
                <a:cs typeface="Arial MT"/>
              </a:rPr>
              <a:t> </a:t>
            </a:r>
            <a:r>
              <a:rPr sz="1000" spc="-5" dirty="0">
                <a:latin typeface="Arial MT"/>
                <a:cs typeface="Arial MT"/>
              </a:rPr>
              <a:t>Probability</a:t>
            </a:r>
            <a:endParaRPr sz="1000">
              <a:latin typeface="Arial MT"/>
              <a:cs typeface="Arial MT"/>
            </a:endParaRPr>
          </a:p>
        </p:txBody>
      </p:sp>
      <p:sp>
        <p:nvSpPr>
          <p:cNvPr id="8" name="object 8"/>
          <p:cNvSpPr txBox="1"/>
          <p:nvPr/>
        </p:nvSpPr>
        <p:spPr>
          <a:xfrm>
            <a:off x="1957562" y="3679714"/>
            <a:ext cx="879475" cy="154305"/>
          </a:xfrm>
          <a:prstGeom prst="rect">
            <a:avLst/>
          </a:prstGeom>
          <a:solidFill>
            <a:srgbClr val="FFFFFF"/>
          </a:solidFill>
        </p:spPr>
        <p:txBody>
          <a:bodyPr vert="horz" wrap="square" lIns="0" tIns="0" rIns="0" bIns="0" rtlCol="0">
            <a:spAutoFit/>
          </a:bodyPr>
          <a:lstStyle/>
          <a:p>
            <a:pPr>
              <a:lnSpc>
                <a:spcPct val="100000"/>
              </a:lnSpc>
            </a:pPr>
            <a:r>
              <a:rPr sz="1000" spc="-5" dirty="0">
                <a:latin typeface="Arial MT"/>
                <a:cs typeface="Arial MT"/>
              </a:rPr>
              <a:t>Accidents</a:t>
            </a:r>
            <a:endParaRPr sz="1000">
              <a:latin typeface="Arial MT"/>
              <a:cs typeface="Arial MT"/>
            </a:endParaRPr>
          </a:p>
        </p:txBody>
      </p:sp>
      <p:sp>
        <p:nvSpPr>
          <p:cNvPr id="9" name="object 9"/>
          <p:cNvSpPr/>
          <p:nvPr/>
        </p:nvSpPr>
        <p:spPr>
          <a:xfrm>
            <a:off x="649328" y="4050605"/>
            <a:ext cx="246379" cy="1390015"/>
          </a:xfrm>
          <a:custGeom>
            <a:avLst/>
            <a:gdLst/>
            <a:ahLst/>
            <a:cxnLst/>
            <a:rect l="l" t="t" r="r" b="b"/>
            <a:pathLst>
              <a:path w="246380" h="1390014">
                <a:moveTo>
                  <a:pt x="246220" y="0"/>
                </a:moveTo>
                <a:lnTo>
                  <a:pt x="0" y="0"/>
                </a:lnTo>
                <a:lnTo>
                  <a:pt x="0" y="1389614"/>
                </a:lnTo>
                <a:lnTo>
                  <a:pt x="246220" y="1389614"/>
                </a:lnTo>
                <a:lnTo>
                  <a:pt x="246220" y="0"/>
                </a:lnTo>
                <a:close/>
              </a:path>
            </a:pathLst>
          </a:custGeom>
          <a:solidFill>
            <a:srgbClr val="FFFFFF"/>
          </a:solidFill>
        </p:spPr>
        <p:txBody>
          <a:bodyPr wrap="square" lIns="0" tIns="0" rIns="0" bIns="0" rtlCol="0"/>
          <a:lstStyle/>
          <a:p>
            <a:endParaRPr/>
          </a:p>
        </p:txBody>
      </p:sp>
      <p:sp>
        <p:nvSpPr>
          <p:cNvPr id="10" name="object 10"/>
          <p:cNvSpPr txBox="1"/>
          <p:nvPr/>
        </p:nvSpPr>
        <p:spPr>
          <a:xfrm>
            <a:off x="694378" y="4155442"/>
            <a:ext cx="167640" cy="1206500"/>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Predictive</a:t>
            </a:r>
            <a:r>
              <a:rPr sz="1000" spc="-60" dirty="0">
                <a:latin typeface="Arial MT"/>
                <a:cs typeface="Arial MT"/>
              </a:rPr>
              <a:t> </a:t>
            </a:r>
            <a:r>
              <a:rPr sz="1000" spc="-5" dirty="0">
                <a:latin typeface="Arial MT"/>
                <a:cs typeface="Arial MT"/>
              </a:rPr>
              <a:t>Probability</a:t>
            </a:r>
            <a:endParaRPr sz="1000">
              <a:latin typeface="Arial MT"/>
              <a:cs typeface="Arial MT"/>
            </a:endParaRPr>
          </a:p>
        </p:txBody>
      </p:sp>
      <p:sp>
        <p:nvSpPr>
          <p:cNvPr id="11" name="object 11"/>
          <p:cNvSpPr/>
          <p:nvPr/>
        </p:nvSpPr>
        <p:spPr>
          <a:xfrm>
            <a:off x="3447097" y="4050603"/>
            <a:ext cx="246379" cy="1390015"/>
          </a:xfrm>
          <a:custGeom>
            <a:avLst/>
            <a:gdLst/>
            <a:ahLst/>
            <a:cxnLst/>
            <a:rect l="l" t="t" r="r" b="b"/>
            <a:pathLst>
              <a:path w="246379" h="1390014">
                <a:moveTo>
                  <a:pt x="246219" y="0"/>
                </a:moveTo>
                <a:lnTo>
                  <a:pt x="0" y="0"/>
                </a:lnTo>
                <a:lnTo>
                  <a:pt x="0" y="1389614"/>
                </a:lnTo>
                <a:lnTo>
                  <a:pt x="246219" y="1389614"/>
                </a:lnTo>
                <a:lnTo>
                  <a:pt x="246219" y="0"/>
                </a:lnTo>
                <a:close/>
              </a:path>
            </a:pathLst>
          </a:custGeom>
          <a:solidFill>
            <a:srgbClr val="FFFFFF"/>
          </a:solidFill>
        </p:spPr>
        <p:txBody>
          <a:bodyPr wrap="square" lIns="0" tIns="0" rIns="0" bIns="0" rtlCol="0"/>
          <a:lstStyle/>
          <a:p>
            <a:endParaRPr/>
          </a:p>
        </p:txBody>
      </p:sp>
      <p:sp>
        <p:nvSpPr>
          <p:cNvPr id="12" name="object 12"/>
          <p:cNvSpPr txBox="1"/>
          <p:nvPr/>
        </p:nvSpPr>
        <p:spPr>
          <a:xfrm>
            <a:off x="3492146" y="4155442"/>
            <a:ext cx="167640" cy="1206500"/>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Predictive</a:t>
            </a:r>
            <a:r>
              <a:rPr sz="1000" spc="-60" dirty="0">
                <a:latin typeface="Arial MT"/>
                <a:cs typeface="Arial MT"/>
              </a:rPr>
              <a:t> </a:t>
            </a:r>
            <a:r>
              <a:rPr sz="1000" spc="-5" dirty="0">
                <a:latin typeface="Arial MT"/>
                <a:cs typeface="Arial MT"/>
              </a:rPr>
              <a:t>Probability</a:t>
            </a:r>
            <a:endParaRPr sz="1000">
              <a:latin typeface="Arial MT"/>
              <a:cs typeface="Arial MT"/>
            </a:endParaRPr>
          </a:p>
        </p:txBody>
      </p:sp>
      <p:sp>
        <p:nvSpPr>
          <p:cNvPr id="13" name="object 13"/>
          <p:cNvSpPr/>
          <p:nvPr/>
        </p:nvSpPr>
        <p:spPr>
          <a:xfrm>
            <a:off x="3447097" y="2208178"/>
            <a:ext cx="246379" cy="1390015"/>
          </a:xfrm>
          <a:custGeom>
            <a:avLst/>
            <a:gdLst/>
            <a:ahLst/>
            <a:cxnLst/>
            <a:rect l="l" t="t" r="r" b="b"/>
            <a:pathLst>
              <a:path w="246379" h="1390014">
                <a:moveTo>
                  <a:pt x="246221" y="0"/>
                </a:moveTo>
                <a:lnTo>
                  <a:pt x="0" y="0"/>
                </a:lnTo>
                <a:lnTo>
                  <a:pt x="0" y="1389614"/>
                </a:lnTo>
                <a:lnTo>
                  <a:pt x="246221" y="1389614"/>
                </a:lnTo>
                <a:lnTo>
                  <a:pt x="246221" y="0"/>
                </a:lnTo>
                <a:close/>
              </a:path>
            </a:pathLst>
          </a:custGeom>
          <a:solidFill>
            <a:srgbClr val="FFFFFF"/>
          </a:solidFill>
        </p:spPr>
        <p:txBody>
          <a:bodyPr wrap="square" lIns="0" tIns="0" rIns="0" bIns="0" rtlCol="0"/>
          <a:lstStyle/>
          <a:p>
            <a:endParaRPr/>
          </a:p>
        </p:txBody>
      </p:sp>
      <p:sp>
        <p:nvSpPr>
          <p:cNvPr id="14" name="object 14"/>
          <p:cNvSpPr txBox="1"/>
          <p:nvPr/>
        </p:nvSpPr>
        <p:spPr>
          <a:xfrm>
            <a:off x="3492147" y="2311402"/>
            <a:ext cx="167640" cy="1206500"/>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Predictive</a:t>
            </a:r>
            <a:r>
              <a:rPr sz="1000" spc="-60" dirty="0">
                <a:latin typeface="Arial MT"/>
                <a:cs typeface="Arial MT"/>
              </a:rPr>
              <a:t> </a:t>
            </a:r>
            <a:r>
              <a:rPr sz="1000" spc="-5" dirty="0">
                <a:latin typeface="Arial MT"/>
                <a:cs typeface="Arial MT"/>
              </a:rPr>
              <a:t>Probability</a:t>
            </a:r>
            <a:endParaRPr sz="1000">
              <a:latin typeface="Arial MT"/>
              <a:cs typeface="Arial MT"/>
            </a:endParaRPr>
          </a:p>
        </p:txBody>
      </p:sp>
      <p:sp>
        <p:nvSpPr>
          <p:cNvPr id="15" name="object 15"/>
          <p:cNvSpPr/>
          <p:nvPr/>
        </p:nvSpPr>
        <p:spPr>
          <a:xfrm>
            <a:off x="6139502" y="4050602"/>
            <a:ext cx="246379" cy="1390015"/>
          </a:xfrm>
          <a:custGeom>
            <a:avLst/>
            <a:gdLst/>
            <a:ahLst/>
            <a:cxnLst/>
            <a:rect l="l" t="t" r="r" b="b"/>
            <a:pathLst>
              <a:path w="246379" h="1390014">
                <a:moveTo>
                  <a:pt x="246219" y="0"/>
                </a:moveTo>
                <a:lnTo>
                  <a:pt x="0" y="0"/>
                </a:lnTo>
                <a:lnTo>
                  <a:pt x="0" y="1389614"/>
                </a:lnTo>
                <a:lnTo>
                  <a:pt x="246219" y="1389614"/>
                </a:lnTo>
                <a:lnTo>
                  <a:pt x="246219" y="0"/>
                </a:lnTo>
                <a:close/>
              </a:path>
            </a:pathLst>
          </a:custGeom>
          <a:solidFill>
            <a:srgbClr val="FFFFFF"/>
          </a:solidFill>
        </p:spPr>
        <p:txBody>
          <a:bodyPr wrap="square" lIns="0" tIns="0" rIns="0" bIns="0" rtlCol="0"/>
          <a:lstStyle/>
          <a:p>
            <a:endParaRPr/>
          </a:p>
        </p:txBody>
      </p:sp>
      <p:sp>
        <p:nvSpPr>
          <p:cNvPr id="16" name="object 16"/>
          <p:cNvSpPr txBox="1"/>
          <p:nvPr/>
        </p:nvSpPr>
        <p:spPr>
          <a:xfrm>
            <a:off x="6184547" y="4155442"/>
            <a:ext cx="167640" cy="1206500"/>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Predictive</a:t>
            </a:r>
            <a:r>
              <a:rPr sz="1000" spc="-60" dirty="0">
                <a:latin typeface="Arial MT"/>
                <a:cs typeface="Arial MT"/>
              </a:rPr>
              <a:t> </a:t>
            </a:r>
            <a:r>
              <a:rPr sz="1000" spc="-5" dirty="0">
                <a:latin typeface="Arial MT"/>
                <a:cs typeface="Arial MT"/>
              </a:rPr>
              <a:t>Probability</a:t>
            </a:r>
            <a:endParaRPr sz="1000">
              <a:latin typeface="Arial MT"/>
              <a:cs typeface="Arial MT"/>
            </a:endParaRPr>
          </a:p>
        </p:txBody>
      </p:sp>
      <p:sp>
        <p:nvSpPr>
          <p:cNvPr id="17" name="object 17"/>
          <p:cNvSpPr/>
          <p:nvPr/>
        </p:nvSpPr>
        <p:spPr>
          <a:xfrm>
            <a:off x="6139501" y="2208178"/>
            <a:ext cx="246379" cy="1390015"/>
          </a:xfrm>
          <a:custGeom>
            <a:avLst/>
            <a:gdLst/>
            <a:ahLst/>
            <a:cxnLst/>
            <a:rect l="l" t="t" r="r" b="b"/>
            <a:pathLst>
              <a:path w="246379" h="1390014">
                <a:moveTo>
                  <a:pt x="246219" y="0"/>
                </a:moveTo>
                <a:lnTo>
                  <a:pt x="0" y="0"/>
                </a:lnTo>
                <a:lnTo>
                  <a:pt x="0" y="1389614"/>
                </a:lnTo>
                <a:lnTo>
                  <a:pt x="246219" y="1389614"/>
                </a:lnTo>
                <a:lnTo>
                  <a:pt x="246219" y="0"/>
                </a:lnTo>
                <a:close/>
              </a:path>
            </a:pathLst>
          </a:custGeom>
          <a:solidFill>
            <a:srgbClr val="FFFFFF"/>
          </a:solidFill>
        </p:spPr>
        <p:txBody>
          <a:bodyPr wrap="square" lIns="0" tIns="0" rIns="0" bIns="0" rtlCol="0"/>
          <a:lstStyle/>
          <a:p>
            <a:endParaRPr/>
          </a:p>
        </p:txBody>
      </p:sp>
      <p:sp>
        <p:nvSpPr>
          <p:cNvPr id="18" name="object 18"/>
          <p:cNvSpPr txBox="1"/>
          <p:nvPr/>
        </p:nvSpPr>
        <p:spPr>
          <a:xfrm>
            <a:off x="6184547" y="2311402"/>
            <a:ext cx="167640" cy="1206500"/>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Predictive</a:t>
            </a:r>
            <a:r>
              <a:rPr sz="1000" spc="-60" dirty="0">
                <a:latin typeface="Arial MT"/>
                <a:cs typeface="Arial MT"/>
              </a:rPr>
              <a:t> </a:t>
            </a:r>
            <a:r>
              <a:rPr sz="1000" spc="-5" dirty="0">
                <a:latin typeface="Arial MT"/>
                <a:cs typeface="Arial MT"/>
              </a:rPr>
              <a:t>Probability</a:t>
            </a:r>
            <a:endParaRPr sz="1000">
              <a:latin typeface="Arial MT"/>
              <a:cs typeface="Arial MT"/>
            </a:endParaRPr>
          </a:p>
        </p:txBody>
      </p:sp>
      <p:sp>
        <p:nvSpPr>
          <p:cNvPr id="19" name="object 19"/>
          <p:cNvSpPr txBox="1"/>
          <p:nvPr/>
        </p:nvSpPr>
        <p:spPr>
          <a:xfrm>
            <a:off x="9188148" y="2311402"/>
            <a:ext cx="167640" cy="1206500"/>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Predictive</a:t>
            </a:r>
            <a:r>
              <a:rPr sz="1000" spc="-60" dirty="0">
                <a:latin typeface="Arial MT"/>
                <a:cs typeface="Arial MT"/>
              </a:rPr>
              <a:t> </a:t>
            </a:r>
            <a:r>
              <a:rPr sz="1000" spc="-5" dirty="0">
                <a:latin typeface="Arial MT"/>
                <a:cs typeface="Arial MT"/>
              </a:rPr>
              <a:t>Probability</a:t>
            </a:r>
            <a:endParaRPr sz="1000">
              <a:latin typeface="Arial MT"/>
              <a:cs typeface="Arial MT"/>
            </a:endParaRPr>
          </a:p>
        </p:txBody>
      </p:sp>
      <p:sp>
        <p:nvSpPr>
          <p:cNvPr id="20" name="object 20"/>
          <p:cNvSpPr txBox="1"/>
          <p:nvPr/>
        </p:nvSpPr>
        <p:spPr>
          <a:xfrm>
            <a:off x="9197762" y="4155442"/>
            <a:ext cx="167640" cy="1206500"/>
          </a:xfrm>
          <a:prstGeom prst="rect">
            <a:avLst/>
          </a:prstGeom>
        </p:spPr>
        <p:txBody>
          <a:bodyPr vert="vert270" wrap="square" lIns="0" tIns="635" rIns="0" bIns="0" rtlCol="0">
            <a:spAutoFit/>
          </a:bodyPr>
          <a:lstStyle/>
          <a:p>
            <a:pPr marL="12700">
              <a:lnSpc>
                <a:spcPct val="100000"/>
              </a:lnSpc>
              <a:spcBef>
                <a:spcPts val="5"/>
              </a:spcBef>
            </a:pPr>
            <a:r>
              <a:rPr sz="1000" spc="-5" dirty="0">
                <a:latin typeface="Arial MT"/>
                <a:cs typeface="Arial MT"/>
              </a:rPr>
              <a:t>Predictive</a:t>
            </a:r>
            <a:r>
              <a:rPr sz="1000" spc="-60" dirty="0">
                <a:latin typeface="Arial MT"/>
                <a:cs typeface="Arial MT"/>
              </a:rPr>
              <a:t> </a:t>
            </a:r>
            <a:r>
              <a:rPr sz="1000" spc="-5" dirty="0">
                <a:latin typeface="Arial MT"/>
                <a:cs typeface="Arial MT"/>
              </a:rPr>
              <a:t>Probability</a:t>
            </a:r>
            <a:endParaRPr sz="1000">
              <a:latin typeface="Arial MT"/>
              <a:cs typeface="Arial MT"/>
            </a:endParaRPr>
          </a:p>
        </p:txBody>
      </p:sp>
      <p:sp>
        <p:nvSpPr>
          <p:cNvPr id="21" name="object 21"/>
          <p:cNvSpPr txBox="1"/>
          <p:nvPr/>
        </p:nvSpPr>
        <p:spPr>
          <a:xfrm>
            <a:off x="1957561" y="5529002"/>
            <a:ext cx="879475" cy="154305"/>
          </a:xfrm>
          <a:prstGeom prst="rect">
            <a:avLst/>
          </a:prstGeom>
          <a:solidFill>
            <a:srgbClr val="FFFFFF"/>
          </a:solidFill>
        </p:spPr>
        <p:txBody>
          <a:bodyPr vert="horz" wrap="square" lIns="0" tIns="635" rIns="0" bIns="0" rtlCol="0">
            <a:spAutoFit/>
          </a:bodyPr>
          <a:lstStyle/>
          <a:p>
            <a:pPr>
              <a:lnSpc>
                <a:spcPct val="100000"/>
              </a:lnSpc>
              <a:spcBef>
                <a:spcPts val="5"/>
              </a:spcBef>
            </a:pPr>
            <a:r>
              <a:rPr sz="1000" spc="-5" dirty="0">
                <a:latin typeface="Arial MT"/>
                <a:cs typeface="Arial MT"/>
              </a:rPr>
              <a:t>Accidents</a:t>
            </a:r>
            <a:endParaRPr sz="1000">
              <a:latin typeface="Arial MT"/>
              <a:cs typeface="Arial MT"/>
            </a:endParaRPr>
          </a:p>
        </p:txBody>
      </p:sp>
      <p:sp>
        <p:nvSpPr>
          <p:cNvPr id="22" name="object 22"/>
          <p:cNvSpPr txBox="1"/>
          <p:nvPr/>
        </p:nvSpPr>
        <p:spPr>
          <a:xfrm>
            <a:off x="4761659" y="3693854"/>
            <a:ext cx="879475" cy="154305"/>
          </a:xfrm>
          <a:prstGeom prst="rect">
            <a:avLst/>
          </a:prstGeom>
          <a:solidFill>
            <a:srgbClr val="FFFFFF"/>
          </a:solidFill>
        </p:spPr>
        <p:txBody>
          <a:bodyPr vert="horz" wrap="square" lIns="0" tIns="1270" rIns="0" bIns="0" rtlCol="0">
            <a:spAutoFit/>
          </a:bodyPr>
          <a:lstStyle/>
          <a:p>
            <a:pPr>
              <a:lnSpc>
                <a:spcPct val="100000"/>
              </a:lnSpc>
              <a:spcBef>
                <a:spcPts val="10"/>
              </a:spcBef>
            </a:pPr>
            <a:r>
              <a:rPr sz="1000" spc="-5" dirty="0">
                <a:latin typeface="Arial MT"/>
                <a:cs typeface="Arial MT"/>
              </a:rPr>
              <a:t>Accidents</a:t>
            </a:r>
            <a:endParaRPr sz="1000">
              <a:latin typeface="Arial MT"/>
              <a:cs typeface="Arial MT"/>
            </a:endParaRPr>
          </a:p>
        </p:txBody>
      </p:sp>
      <p:sp>
        <p:nvSpPr>
          <p:cNvPr id="23" name="object 23"/>
          <p:cNvSpPr txBox="1"/>
          <p:nvPr/>
        </p:nvSpPr>
        <p:spPr>
          <a:xfrm>
            <a:off x="4773076" y="5500679"/>
            <a:ext cx="879475" cy="154305"/>
          </a:xfrm>
          <a:prstGeom prst="rect">
            <a:avLst/>
          </a:prstGeom>
          <a:solidFill>
            <a:srgbClr val="FFFFFF"/>
          </a:solidFill>
        </p:spPr>
        <p:txBody>
          <a:bodyPr vert="horz" wrap="square" lIns="0" tIns="0" rIns="0" bIns="0" rtlCol="0">
            <a:spAutoFit/>
          </a:bodyPr>
          <a:lstStyle/>
          <a:p>
            <a:pPr>
              <a:lnSpc>
                <a:spcPts val="1190"/>
              </a:lnSpc>
            </a:pPr>
            <a:r>
              <a:rPr sz="1000" spc="-5" dirty="0">
                <a:latin typeface="Arial MT"/>
                <a:cs typeface="Arial MT"/>
              </a:rPr>
              <a:t>Accidents</a:t>
            </a:r>
            <a:endParaRPr sz="1000">
              <a:latin typeface="Arial MT"/>
              <a:cs typeface="Arial MT"/>
            </a:endParaRPr>
          </a:p>
        </p:txBody>
      </p:sp>
      <p:sp>
        <p:nvSpPr>
          <p:cNvPr id="24" name="object 24"/>
          <p:cNvSpPr/>
          <p:nvPr/>
        </p:nvSpPr>
        <p:spPr>
          <a:xfrm>
            <a:off x="7588594" y="5500679"/>
            <a:ext cx="879475" cy="154305"/>
          </a:xfrm>
          <a:custGeom>
            <a:avLst/>
            <a:gdLst/>
            <a:ahLst/>
            <a:cxnLst/>
            <a:rect l="l" t="t" r="r" b="b"/>
            <a:pathLst>
              <a:path w="879475" h="154304">
                <a:moveTo>
                  <a:pt x="879422" y="0"/>
                </a:moveTo>
                <a:lnTo>
                  <a:pt x="0" y="0"/>
                </a:lnTo>
                <a:lnTo>
                  <a:pt x="0" y="153888"/>
                </a:lnTo>
                <a:lnTo>
                  <a:pt x="879422" y="153888"/>
                </a:lnTo>
                <a:lnTo>
                  <a:pt x="879422" y="0"/>
                </a:lnTo>
                <a:close/>
              </a:path>
            </a:pathLst>
          </a:custGeom>
          <a:solidFill>
            <a:srgbClr val="FFFFFF"/>
          </a:solidFill>
        </p:spPr>
        <p:txBody>
          <a:bodyPr wrap="square" lIns="0" tIns="0" rIns="0" bIns="0" rtlCol="0"/>
          <a:lstStyle/>
          <a:p>
            <a:endParaRPr/>
          </a:p>
        </p:txBody>
      </p:sp>
      <p:sp>
        <p:nvSpPr>
          <p:cNvPr id="25" name="object 25"/>
          <p:cNvSpPr txBox="1"/>
          <p:nvPr/>
        </p:nvSpPr>
        <p:spPr>
          <a:xfrm>
            <a:off x="7575894" y="5486908"/>
            <a:ext cx="5734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26" name="object 26"/>
          <p:cNvSpPr/>
          <p:nvPr/>
        </p:nvSpPr>
        <p:spPr>
          <a:xfrm>
            <a:off x="10547045" y="5500679"/>
            <a:ext cx="879475" cy="154305"/>
          </a:xfrm>
          <a:custGeom>
            <a:avLst/>
            <a:gdLst/>
            <a:ahLst/>
            <a:cxnLst/>
            <a:rect l="l" t="t" r="r" b="b"/>
            <a:pathLst>
              <a:path w="879475" h="154304">
                <a:moveTo>
                  <a:pt x="879422" y="0"/>
                </a:moveTo>
                <a:lnTo>
                  <a:pt x="0" y="0"/>
                </a:lnTo>
                <a:lnTo>
                  <a:pt x="0" y="153888"/>
                </a:lnTo>
                <a:lnTo>
                  <a:pt x="879422" y="153888"/>
                </a:lnTo>
                <a:lnTo>
                  <a:pt x="879422" y="0"/>
                </a:lnTo>
                <a:close/>
              </a:path>
            </a:pathLst>
          </a:custGeom>
          <a:solidFill>
            <a:srgbClr val="FFFFFF"/>
          </a:solidFill>
        </p:spPr>
        <p:txBody>
          <a:bodyPr wrap="square" lIns="0" tIns="0" rIns="0" bIns="0" rtlCol="0"/>
          <a:lstStyle/>
          <a:p>
            <a:endParaRPr/>
          </a:p>
        </p:txBody>
      </p:sp>
      <p:sp>
        <p:nvSpPr>
          <p:cNvPr id="27" name="object 27"/>
          <p:cNvSpPr txBox="1"/>
          <p:nvPr/>
        </p:nvSpPr>
        <p:spPr>
          <a:xfrm>
            <a:off x="10534345" y="5486908"/>
            <a:ext cx="57340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MT"/>
                <a:cs typeface="Arial MT"/>
              </a:rPr>
              <a:t>A</a:t>
            </a:r>
            <a:r>
              <a:rPr sz="1000" dirty="0">
                <a:latin typeface="Arial MT"/>
                <a:cs typeface="Arial MT"/>
              </a:rPr>
              <a:t>cci</a:t>
            </a:r>
            <a:r>
              <a:rPr sz="1000" spc="-10" dirty="0">
                <a:latin typeface="Arial MT"/>
                <a:cs typeface="Arial MT"/>
              </a:rPr>
              <a:t>den</a:t>
            </a:r>
            <a:r>
              <a:rPr sz="1000" spc="-5" dirty="0">
                <a:latin typeface="Arial MT"/>
                <a:cs typeface="Arial MT"/>
              </a:rPr>
              <a:t>t</a:t>
            </a:r>
            <a:r>
              <a:rPr sz="1000" dirty="0">
                <a:latin typeface="Arial MT"/>
                <a:cs typeface="Arial MT"/>
              </a:rPr>
              <a:t>s</a:t>
            </a:r>
            <a:endParaRPr sz="1000">
              <a:latin typeface="Arial MT"/>
              <a:cs typeface="Arial MT"/>
            </a:endParaRPr>
          </a:p>
        </p:txBody>
      </p:sp>
      <p:sp>
        <p:nvSpPr>
          <p:cNvPr id="28" name="object 28"/>
          <p:cNvSpPr txBox="1"/>
          <p:nvPr/>
        </p:nvSpPr>
        <p:spPr>
          <a:xfrm>
            <a:off x="10569017" y="3727265"/>
            <a:ext cx="846455" cy="154305"/>
          </a:xfrm>
          <a:prstGeom prst="rect">
            <a:avLst/>
          </a:prstGeom>
          <a:solidFill>
            <a:srgbClr val="FFFFFF"/>
          </a:solidFill>
        </p:spPr>
        <p:txBody>
          <a:bodyPr vert="horz" wrap="square" lIns="0" tIns="1270" rIns="0" bIns="0" rtlCol="0">
            <a:spAutoFit/>
          </a:bodyPr>
          <a:lstStyle/>
          <a:p>
            <a:pPr>
              <a:lnSpc>
                <a:spcPct val="100000"/>
              </a:lnSpc>
              <a:spcBef>
                <a:spcPts val="10"/>
              </a:spcBef>
            </a:pPr>
            <a:r>
              <a:rPr sz="1000" spc="-5" dirty="0">
                <a:latin typeface="Arial MT"/>
                <a:cs typeface="Arial MT"/>
              </a:rPr>
              <a:t>Accidents</a:t>
            </a:r>
            <a:endParaRPr sz="1000">
              <a:latin typeface="Arial MT"/>
              <a:cs typeface="Arial MT"/>
            </a:endParaRPr>
          </a:p>
        </p:txBody>
      </p:sp>
      <p:sp>
        <p:nvSpPr>
          <p:cNvPr id="29" name="object 29"/>
          <p:cNvSpPr txBox="1"/>
          <p:nvPr/>
        </p:nvSpPr>
        <p:spPr>
          <a:xfrm>
            <a:off x="7645153" y="3710188"/>
            <a:ext cx="853440" cy="154305"/>
          </a:xfrm>
          <a:prstGeom prst="rect">
            <a:avLst/>
          </a:prstGeom>
          <a:solidFill>
            <a:srgbClr val="FFFFFF"/>
          </a:solidFill>
        </p:spPr>
        <p:txBody>
          <a:bodyPr vert="horz" wrap="square" lIns="0" tIns="0" rIns="0" bIns="0" rtlCol="0">
            <a:spAutoFit/>
          </a:bodyPr>
          <a:lstStyle/>
          <a:p>
            <a:pPr>
              <a:lnSpc>
                <a:spcPct val="100000"/>
              </a:lnSpc>
            </a:pPr>
            <a:r>
              <a:rPr sz="1000" spc="-5" dirty="0">
                <a:latin typeface="Arial MT"/>
                <a:cs typeface="Arial MT"/>
              </a:rPr>
              <a:t>Accidents</a:t>
            </a:r>
            <a:endParaRPr sz="1000">
              <a:latin typeface="Arial MT"/>
              <a:cs typeface="Arial MT"/>
            </a:endParaRPr>
          </a:p>
        </p:txBody>
      </p:sp>
      <p:sp>
        <p:nvSpPr>
          <p:cNvPr id="30" name="object 30"/>
          <p:cNvSpPr txBox="1"/>
          <p:nvPr/>
        </p:nvSpPr>
        <p:spPr>
          <a:xfrm>
            <a:off x="2033727" y="2127520"/>
            <a:ext cx="879475" cy="154305"/>
          </a:xfrm>
          <a:prstGeom prst="rect">
            <a:avLst/>
          </a:prstGeom>
          <a:solidFill>
            <a:srgbClr val="FFFFFF"/>
          </a:solidFill>
        </p:spPr>
        <p:txBody>
          <a:bodyPr vert="horz" wrap="square" lIns="0" tIns="635" rIns="0" bIns="0" rtlCol="0">
            <a:spAutoFit/>
          </a:bodyPr>
          <a:lstStyle/>
          <a:p>
            <a:pPr>
              <a:lnSpc>
                <a:spcPct val="100000"/>
              </a:lnSpc>
              <a:spcBef>
                <a:spcPts val="5"/>
              </a:spcBef>
            </a:pPr>
            <a:r>
              <a:rPr sz="1000" b="1" spc="-5" dirty="0">
                <a:latin typeface="Arial"/>
                <a:cs typeface="Arial"/>
              </a:rPr>
              <a:t>Site</a:t>
            </a:r>
            <a:r>
              <a:rPr sz="1000" b="1" spc="-50" dirty="0">
                <a:latin typeface="Arial"/>
                <a:cs typeface="Arial"/>
              </a:rPr>
              <a:t> </a:t>
            </a:r>
            <a:r>
              <a:rPr sz="1000" b="1" spc="-10" dirty="0">
                <a:latin typeface="Arial"/>
                <a:cs typeface="Arial"/>
              </a:rPr>
              <a:t>163</a:t>
            </a:r>
            <a:endParaRPr sz="1000">
              <a:latin typeface="Arial"/>
              <a:cs typeface="Arial"/>
            </a:endParaRPr>
          </a:p>
        </p:txBody>
      </p:sp>
      <p:sp>
        <p:nvSpPr>
          <p:cNvPr id="31" name="object 31"/>
          <p:cNvSpPr txBox="1"/>
          <p:nvPr/>
        </p:nvSpPr>
        <p:spPr>
          <a:xfrm>
            <a:off x="2033725" y="3955564"/>
            <a:ext cx="879475" cy="154305"/>
          </a:xfrm>
          <a:prstGeom prst="rect">
            <a:avLst/>
          </a:prstGeom>
          <a:solidFill>
            <a:srgbClr val="FFFFFF"/>
          </a:solidFill>
        </p:spPr>
        <p:txBody>
          <a:bodyPr vert="horz" wrap="square" lIns="0" tIns="0" rIns="0" bIns="0" rtlCol="0">
            <a:spAutoFit/>
          </a:bodyPr>
          <a:lstStyle/>
          <a:p>
            <a:pPr>
              <a:lnSpc>
                <a:spcPts val="1190"/>
              </a:lnSpc>
            </a:pPr>
            <a:r>
              <a:rPr sz="1000" b="1" spc="-5" dirty="0">
                <a:latin typeface="Arial"/>
                <a:cs typeface="Arial"/>
              </a:rPr>
              <a:t>Site</a:t>
            </a:r>
            <a:r>
              <a:rPr sz="1000" b="1" spc="-50" dirty="0">
                <a:latin typeface="Arial"/>
                <a:cs typeface="Arial"/>
              </a:rPr>
              <a:t> </a:t>
            </a:r>
            <a:r>
              <a:rPr sz="1000" b="1" spc="-10" dirty="0">
                <a:latin typeface="Arial"/>
                <a:cs typeface="Arial"/>
              </a:rPr>
              <a:t>677</a:t>
            </a:r>
            <a:endParaRPr sz="1000">
              <a:latin typeface="Arial"/>
              <a:cs typeface="Arial"/>
            </a:endParaRPr>
          </a:p>
        </p:txBody>
      </p:sp>
      <p:sp>
        <p:nvSpPr>
          <p:cNvPr id="32" name="object 32"/>
          <p:cNvSpPr txBox="1"/>
          <p:nvPr/>
        </p:nvSpPr>
        <p:spPr>
          <a:xfrm>
            <a:off x="4803419" y="3969703"/>
            <a:ext cx="879475" cy="154305"/>
          </a:xfrm>
          <a:prstGeom prst="rect">
            <a:avLst/>
          </a:prstGeom>
          <a:solidFill>
            <a:srgbClr val="FFFFFF"/>
          </a:solidFill>
        </p:spPr>
        <p:txBody>
          <a:bodyPr vert="horz" wrap="square" lIns="0" tIns="0" rIns="0" bIns="0" rtlCol="0">
            <a:spAutoFit/>
          </a:bodyPr>
          <a:lstStyle/>
          <a:p>
            <a:pPr>
              <a:lnSpc>
                <a:spcPts val="1200"/>
              </a:lnSpc>
            </a:pPr>
            <a:r>
              <a:rPr sz="1000" b="1" spc="-5" dirty="0">
                <a:latin typeface="Arial"/>
                <a:cs typeface="Arial"/>
              </a:rPr>
              <a:t>Site</a:t>
            </a:r>
            <a:r>
              <a:rPr sz="1000" b="1" spc="-50" dirty="0">
                <a:latin typeface="Arial"/>
                <a:cs typeface="Arial"/>
              </a:rPr>
              <a:t> </a:t>
            </a:r>
            <a:r>
              <a:rPr sz="1000" b="1" spc="-10" dirty="0">
                <a:latin typeface="Arial"/>
                <a:cs typeface="Arial"/>
              </a:rPr>
              <a:t>706</a:t>
            </a:r>
            <a:endParaRPr sz="1000">
              <a:latin typeface="Arial"/>
              <a:cs typeface="Arial"/>
            </a:endParaRPr>
          </a:p>
        </p:txBody>
      </p:sp>
      <p:sp>
        <p:nvSpPr>
          <p:cNvPr id="33" name="object 33"/>
          <p:cNvSpPr txBox="1"/>
          <p:nvPr/>
        </p:nvSpPr>
        <p:spPr>
          <a:xfrm>
            <a:off x="4803418" y="2127520"/>
            <a:ext cx="879475" cy="154305"/>
          </a:xfrm>
          <a:prstGeom prst="rect">
            <a:avLst/>
          </a:prstGeom>
          <a:solidFill>
            <a:srgbClr val="FFFFFF"/>
          </a:solidFill>
        </p:spPr>
        <p:txBody>
          <a:bodyPr vert="horz" wrap="square" lIns="0" tIns="635" rIns="0" bIns="0" rtlCol="0">
            <a:spAutoFit/>
          </a:bodyPr>
          <a:lstStyle/>
          <a:p>
            <a:pPr>
              <a:lnSpc>
                <a:spcPct val="100000"/>
              </a:lnSpc>
              <a:spcBef>
                <a:spcPts val="5"/>
              </a:spcBef>
            </a:pPr>
            <a:r>
              <a:rPr sz="1000" b="1" spc="-5" dirty="0">
                <a:latin typeface="Arial"/>
                <a:cs typeface="Arial"/>
              </a:rPr>
              <a:t>Site</a:t>
            </a:r>
            <a:r>
              <a:rPr sz="1000" b="1" spc="-50" dirty="0">
                <a:latin typeface="Arial"/>
                <a:cs typeface="Arial"/>
              </a:rPr>
              <a:t> </a:t>
            </a:r>
            <a:r>
              <a:rPr sz="1000" b="1" spc="-10" dirty="0">
                <a:latin typeface="Arial"/>
                <a:cs typeface="Arial"/>
              </a:rPr>
              <a:t>309</a:t>
            </a:r>
            <a:endParaRPr sz="1000">
              <a:latin typeface="Arial"/>
              <a:cs typeface="Arial"/>
            </a:endParaRPr>
          </a:p>
        </p:txBody>
      </p:sp>
      <p:sp>
        <p:nvSpPr>
          <p:cNvPr id="34" name="object 34"/>
          <p:cNvSpPr/>
          <p:nvPr/>
        </p:nvSpPr>
        <p:spPr>
          <a:xfrm>
            <a:off x="7684467" y="2057453"/>
            <a:ext cx="507365" cy="154305"/>
          </a:xfrm>
          <a:custGeom>
            <a:avLst/>
            <a:gdLst/>
            <a:ahLst/>
            <a:cxnLst/>
            <a:rect l="l" t="t" r="r" b="b"/>
            <a:pathLst>
              <a:path w="507365" h="154305">
                <a:moveTo>
                  <a:pt x="507216" y="0"/>
                </a:moveTo>
                <a:lnTo>
                  <a:pt x="0" y="0"/>
                </a:lnTo>
                <a:lnTo>
                  <a:pt x="0" y="153888"/>
                </a:lnTo>
                <a:lnTo>
                  <a:pt x="507216" y="153888"/>
                </a:lnTo>
                <a:lnTo>
                  <a:pt x="507216" y="0"/>
                </a:lnTo>
                <a:close/>
              </a:path>
            </a:pathLst>
          </a:custGeom>
          <a:solidFill>
            <a:srgbClr val="FFFFFF"/>
          </a:solidFill>
        </p:spPr>
        <p:txBody>
          <a:bodyPr wrap="square" lIns="0" tIns="0" rIns="0" bIns="0" rtlCol="0"/>
          <a:lstStyle/>
          <a:p>
            <a:endParaRPr/>
          </a:p>
        </p:txBody>
      </p:sp>
      <p:sp>
        <p:nvSpPr>
          <p:cNvPr id="35" name="object 35"/>
          <p:cNvSpPr txBox="1"/>
          <p:nvPr/>
        </p:nvSpPr>
        <p:spPr>
          <a:xfrm>
            <a:off x="7671767" y="2045715"/>
            <a:ext cx="502920" cy="177800"/>
          </a:xfrm>
          <a:prstGeom prst="rect">
            <a:avLst/>
          </a:prstGeom>
        </p:spPr>
        <p:txBody>
          <a:bodyPr vert="horz" wrap="square" lIns="0" tIns="12700" rIns="0" bIns="0" rtlCol="0">
            <a:spAutoFit/>
          </a:bodyPr>
          <a:lstStyle/>
          <a:p>
            <a:pPr marL="12700">
              <a:lnSpc>
                <a:spcPct val="100000"/>
              </a:lnSpc>
              <a:spcBef>
                <a:spcPts val="100"/>
              </a:spcBef>
            </a:pPr>
            <a:r>
              <a:rPr sz="1000" b="1" spc="-5" dirty="0">
                <a:latin typeface="Arial"/>
                <a:cs typeface="Arial"/>
              </a:rPr>
              <a:t>Si</a:t>
            </a:r>
            <a:r>
              <a:rPr sz="1000" b="1" dirty="0">
                <a:latin typeface="Arial"/>
                <a:cs typeface="Arial"/>
              </a:rPr>
              <a:t>te</a:t>
            </a:r>
            <a:r>
              <a:rPr sz="1000" b="1" spc="-10" dirty="0">
                <a:latin typeface="Arial"/>
                <a:cs typeface="Arial"/>
              </a:rPr>
              <a:t> 16</a:t>
            </a:r>
            <a:r>
              <a:rPr sz="1000" b="1" dirty="0">
                <a:latin typeface="Arial"/>
                <a:cs typeface="Arial"/>
              </a:rPr>
              <a:t>3</a:t>
            </a:r>
            <a:endParaRPr sz="1000">
              <a:latin typeface="Arial"/>
              <a:cs typeface="Arial"/>
            </a:endParaRPr>
          </a:p>
        </p:txBody>
      </p:sp>
      <p:sp>
        <p:nvSpPr>
          <p:cNvPr id="36" name="object 36"/>
          <p:cNvSpPr txBox="1"/>
          <p:nvPr/>
        </p:nvSpPr>
        <p:spPr>
          <a:xfrm>
            <a:off x="7645153" y="3864075"/>
            <a:ext cx="514984" cy="137795"/>
          </a:xfrm>
          <a:prstGeom prst="rect">
            <a:avLst/>
          </a:prstGeom>
          <a:solidFill>
            <a:srgbClr val="FFFFFF"/>
          </a:solidFill>
        </p:spPr>
        <p:txBody>
          <a:bodyPr vert="horz" wrap="square" lIns="0" tIns="0" rIns="0" bIns="0" rtlCol="0">
            <a:spAutoFit/>
          </a:bodyPr>
          <a:lstStyle/>
          <a:p>
            <a:pPr>
              <a:lnSpc>
                <a:spcPts val="1070"/>
              </a:lnSpc>
            </a:pPr>
            <a:r>
              <a:rPr sz="1000" b="1" spc="-5" dirty="0">
                <a:latin typeface="Arial"/>
                <a:cs typeface="Arial"/>
              </a:rPr>
              <a:t>Site</a:t>
            </a:r>
            <a:r>
              <a:rPr sz="1000" b="1" spc="-50" dirty="0">
                <a:latin typeface="Arial"/>
                <a:cs typeface="Arial"/>
              </a:rPr>
              <a:t> </a:t>
            </a:r>
            <a:r>
              <a:rPr sz="1000" b="1" spc="-10" dirty="0">
                <a:latin typeface="Arial"/>
                <a:cs typeface="Arial"/>
              </a:rPr>
              <a:t>677</a:t>
            </a:r>
            <a:endParaRPr sz="1000">
              <a:latin typeface="Arial"/>
              <a:cs typeface="Arial"/>
            </a:endParaRPr>
          </a:p>
        </p:txBody>
      </p:sp>
      <p:sp>
        <p:nvSpPr>
          <p:cNvPr id="37" name="object 37"/>
          <p:cNvSpPr txBox="1"/>
          <p:nvPr/>
        </p:nvSpPr>
        <p:spPr>
          <a:xfrm>
            <a:off x="10569017" y="3881154"/>
            <a:ext cx="514984" cy="131445"/>
          </a:xfrm>
          <a:prstGeom prst="rect">
            <a:avLst/>
          </a:prstGeom>
          <a:solidFill>
            <a:srgbClr val="FFFFFF"/>
          </a:solidFill>
        </p:spPr>
        <p:txBody>
          <a:bodyPr vert="horz" wrap="square" lIns="0" tIns="0" rIns="0" bIns="0" rtlCol="0">
            <a:spAutoFit/>
          </a:bodyPr>
          <a:lstStyle/>
          <a:p>
            <a:pPr>
              <a:lnSpc>
                <a:spcPts val="1010"/>
              </a:lnSpc>
            </a:pPr>
            <a:r>
              <a:rPr sz="1000" b="1" spc="-5" dirty="0">
                <a:latin typeface="Arial"/>
                <a:cs typeface="Arial"/>
              </a:rPr>
              <a:t>Site</a:t>
            </a:r>
            <a:r>
              <a:rPr sz="1000" b="1" spc="-50" dirty="0">
                <a:latin typeface="Arial"/>
                <a:cs typeface="Arial"/>
              </a:rPr>
              <a:t> </a:t>
            </a:r>
            <a:r>
              <a:rPr sz="1000" b="1" spc="-10" dirty="0">
                <a:latin typeface="Arial"/>
                <a:cs typeface="Arial"/>
              </a:rPr>
              <a:t>706</a:t>
            </a:r>
            <a:endParaRPr sz="1000">
              <a:latin typeface="Arial"/>
              <a:cs typeface="Arial"/>
            </a:endParaRPr>
          </a:p>
        </p:txBody>
      </p:sp>
      <p:sp>
        <p:nvSpPr>
          <p:cNvPr id="38" name="object 38"/>
          <p:cNvSpPr/>
          <p:nvPr/>
        </p:nvSpPr>
        <p:spPr>
          <a:xfrm>
            <a:off x="10594332" y="2057453"/>
            <a:ext cx="507365" cy="154305"/>
          </a:xfrm>
          <a:custGeom>
            <a:avLst/>
            <a:gdLst/>
            <a:ahLst/>
            <a:cxnLst/>
            <a:rect l="l" t="t" r="r" b="b"/>
            <a:pathLst>
              <a:path w="507365" h="154305">
                <a:moveTo>
                  <a:pt x="507215" y="0"/>
                </a:moveTo>
                <a:lnTo>
                  <a:pt x="0" y="0"/>
                </a:lnTo>
                <a:lnTo>
                  <a:pt x="0" y="153888"/>
                </a:lnTo>
                <a:lnTo>
                  <a:pt x="507215" y="153888"/>
                </a:lnTo>
                <a:lnTo>
                  <a:pt x="507215" y="0"/>
                </a:lnTo>
                <a:close/>
              </a:path>
            </a:pathLst>
          </a:custGeom>
          <a:solidFill>
            <a:srgbClr val="FFFFFF"/>
          </a:solidFill>
        </p:spPr>
        <p:txBody>
          <a:bodyPr wrap="square" lIns="0" tIns="0" rIns="0" bIns="0" rtlCol="0"/>
          <a:lstStyle/>
          <a:p>
            <a:endParaRPr/>
          </a:p>
        </p:txBody>
      </p:sp>
      <p:sp>
        <p:nvSpPr>
          <p:cNvPr id="39" name="object 39"/>
          <p:cNvSpPr txBox="1"/>
          <p:nvPr/>
        </p:nvSpPr>
        <p:spPr>
          <a:xfrm>
            <a:off x="10581632" y="2045715"/>
            <a:ext cx="502920" cy="177800"/>
          </a:xfrm>
          <a:prstGeom prst="rect">
            <a:avLst/>
          </a:prstGeom>
        </p:spPr>
        <p:txBody>
          <a:bodyPr vert="horz" wrap="square" lIns="0" tIns="12700" rIns="0" bIns="0" rtlCol="0">
            <a:spAutoFit/>
          </a:bodyPr>
          <a:lstStyle/>
          <a:p>
            <a:pPr marL="12700">
              <a:lnSpc>
                <a:spcPct val="100000"/>
              </a:lnSpc>
              <a:spcBef>
                <a:spcPts val="100"/>
              </a:spcBef>
            </a:pPr>
            <a:r>
              <a:rPr sz="1000" b="1" spc="-5" dirty="0">
                <a:latin typeface="Arial"/>
                <a:cs typeface="Arial"/>
              </a:rPr>
              <a:t>Si</a:t>
            </a:r>
            <a:r>
              <a:rPr sz="1000" b="1" dirty="0">
                <a:latin typeface="Arial"/>
                <a:cs typeface="Arial"/>
              </a:rPr>
              <a:t>te</a:t>
            </a:r>
            <a:r>
              <a:rPr sz="1000" b="1" spc="-10" dirty="0">
                <a:latin typeface="Arial"/>
                <a:cs typeface="Arial"/>
              </a:rPr>
              <a:t> 30</a:t>
            </a:r>
            <a:r>
              <a:rPr sz="1000" b="1" dirty="0">
                <a:latin typeface="Arial"/>
                <a:cs typeface="Arial"/>
              </a:rPr>
              <a:t>9</a:t>
            </a:r>
            <a:endParaRPr sz="1000">
              <a:latin typeface="Arial"/>
              <a:cs typeface="Arial"/>
            </a:endParaRPr>
          </a:p>
        </p:txBody>
      </p:sp>
      <p:sp>
        <p:nvSpPr>
          <p:cNvPr id="43" name="object 43"/>
          <p:cNvSpPr txBox="1">
            <a:spLocks noGrp="1"/>
          </p:cNvSpPr>
          <p:nvPr>
            <p:ph type="sldNum" sz="quarter" idx="7"/>
          </p:nvPr>
        </p:nvSpPr>
        <p:spPr>
          <a:prstGeom prst="rect">
            <a:avLst/>
          </a:prstGeom>
        </p:spPr>
        <p:txBody>
          <a:bodyPr vert="horz" wrap="square" lIns="0" tIns="635" rIns="0" bIns="0" rtlCol="0">
            <a:spAutoFit/>
          </a:bodyPr>
          <a:lstStyle/>
          <a:p>
            <a:pPr marL="38100">
              <a:lnSpc>
                <a:spcPct val="100000"/>
              </a:lnSpc>
              <a:spcBef>
                <a:spcPts val="5"/>
              </a:spcBef>
            </a:pPr>
            <a:r>
              <a:rPr dirty="0"/>
              <a:t>18</a:t>
            </a:r>
          </a:p>
        </p:txBody>
      </p:sp>
      <p:sp>
        <p:nvSpPr>
          <p:cNvPr id="40" name="object 40"/>
          <p:cNvSpPr txBox="1"/>
          <p:nvPr/>
        </p:nvSpPr>
        <p:spPr>
          <a:xfrm>
            <a:off x="675483" y="1452371"/>
            <a:ext cx="375031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Comparison</a:t>
            </a:r>
            <a:r>
              <a:rPr sz="2000" spc="-35" dirty="0">
                <a:latin typeface="Arial MT"/>
                <a:cs typeface="Arial MT"/>
              </a:rPr>
              <a:t> </a:t>
            </a:r>
            <a:r>
              <a:rPr sz="2000" dirty="0">
                <a:latin typeface="Arial MT"/>
                <a:cs typeface="Arial MT"/>
              </a:rPr>
              <a:t>of</a:t>
            </a:r>
            <a:r>
              <a:rPr sz="2000" spc="-35" dirty="0">
                <a:latin typeface="Arial MT"/>
                <a:cs typeface="Arial MT"/>
              </a:rPr>
              <a:t> </a:t>
            </a:r>
            <a:r>
              <a:rPr sz="2000" spc="-5" dirty="0">
                <a:latin typeface="Arial MT"/>
                <a:cs typeface="Arial MT"/>
              </a:rPr>
              <a:t>posterior</a:t>
            </a:r>
            <a:r>
              <a:rPr sz="2000" spc="-30" dirty="0">
                <a:latin typeface="Arial MT"/>
                <a:cs typeface="Arial MT"/>
              </a:rPr>
              <a:t> </a:t>
            </a:r>
            <a:r>
              <a:rPr sz="2000" dirty="0">
                <a:latin typeface="Arial MT"/>
                <a:cs typeface="Arial MT"/>
              </a:rPr>
              <a:t>samples</a:t>
            </a:r>
            <a:endParaRPr sz="2000">
              <a:latin typeface="Arial MT"/>
              <a:cs typeface="Arial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0" y="0"/>
            <a:ext cx="6092190" cy="6858000"/>
          </a:xfrm>
          <a:custGeom>
            <a:avLst/>
            <a:gdLst/>
            <a:ahLst/>
            <a:cxnLst/>
            <a:rect l="l" t="t" r="r" b="b"/>
            <a:pathLst>
              <a:path w="6092190" h="6858000">
                <a:moveTo>
                  <a:pt x="0" y="6857999"/>
                </a:moveTo>
                <a:lnTo>
                  <a:pt x="6092190" y="6857999"/>
                </a:lnTo>
                <a:lnTo>
                  <a:pt x="6092190" y="0"/>
                </a:lnTo>
                <a:lnTo>
                  <a:pt x="0" y="0"/>
                </a:lnTo>
                <a:lnTo>
                  <a:pt x="0" y="6857999"/>
                </a:lnTo>
                <a:close/>
              </a:path>
            </a:pathLst>
          </a:custGeom>
          <a:solidFill>
            <a:srgbClr val="F7BF45"/>
          </a:solidFill>
        </p:spPr>
        <p:txBody>
          <a:bodyPr wrap="square" lIns="0" tIns="0" rIns="0" bIns="0" rtlCol="0"/>
          <a:lstStyle/>
          <a:p>
            <a:endParaRPr/>
          </a:p>
        </p:txBody>
      </p:sp>
      <p:sp>
        <p:nvSpPr>
          <p:cNvPr id="3" name="object 3"/>
          <p:cNvSpPr txBox="1">
            <a:spLocks noGrp="1"/>
          </p:cNvSpPr>
          <p:nvPr>
            <p:ph type="title"/>
          </p:nvPr>
        </p:nvSpPr>
        <p:spPr>
          <a:xfrm>
            <a:off x="6770475" y="2895600"/>
            <a:ext cx="5429145" cy="1028487"/>
          </a:xfrm>
          <a:prstGeom prst="rect">
            <a:avLst/>
          </a:prstGeom>
        </p:spPr>
        <p:txBody>
          <a:bodyPr vert="horz" wrap="square" lIns="0" tIns="12700" rIns="0" bIns="0" rtlCol="0">
            <a:spAutoFit/>
          </a:bodyPr>
          <a:lstStyle/>
          <a:p>
            <a:pPr marL="12700">
              <a:lnSpc>
                <a:spcPct val="100000"/>
              </a:lnSpc>
              <a:spcBef>
                <a:spcPts val="100"/>
              </a:spcBef>
            </a:pPr>
            <a:r>
              <a:rPr sz="6600" spc="20" dirty="0"/>
              <a:t>Thank</a:t>
            </a:r>
            <a:r>
              <a:rPr sz="6600" spc="-80" dirty="0"/>
              <a:t> </a:t>
            </a:r>
            <a:r>
              <a:rPr sz="6600" spc="-20" dirty="0"/>
              <a:t>you!</a:t>
            </a:r>
            <a:endParaRPr sz="6600" dirty="0"/>
          </a:p>
        </p:txBody>
      </p:sp>
      <p:sp>
        <p:nvSpPr>
          <p:cNvPr id="4" name="object 4"/>
          <p:cNvSpPr/>
          <p:nvPr/>
        </p:nvSpPr>
        <p:spPr>
          <a:xfrm>
            <a:off x="0" y="0"/>
            <a:ext cx="6099810" cy="6858000"/>
          </a:xfrm>
          <a:custGeom>
            <a:avLst/>
            <a:gdLst/>
            <a:ahLst/>
            <a:cxnLst/>
            <a:rect l="l" t="t" r="r" b="b"/>
            <a:pathLst>
              <a:path w="6099810" h="6858000">
                <a:moveTo>
                  <a:pt x="6099810" y="0"/>
                </a:moveTo>
                <a:lnTo>
                  <a:pt x="0" y="0"/>
                </a:lnTo>
                <a:lnTo>
                  <a:pt x="0" y="6857999"/>
                </a:lnTo>
                <a:lnTo>
                  <a:pt x="6099810" y="6857999"/>
                </a:lnTo>
                <a:lnTo>
                  <a:pt x="6099810" y="0"/>
                </a:lnTo>
                <a:close/>
              </a:path>
            </a:pathLst>
          </a:custGeom>
          <a:solidFill>
            <a:srgbClr val="FFFFFF"/>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C27B-8EAC-2F06-1BCF-09E82F639AA1}"/>
              </a:ext>
            </a:extLst>
          </p:cNvPr>
          <p:cNvSpPr>
            <a:spLocks noGrp="1"/>
          </p:cNvSpPr>
          <p:nvPr>
            <p:ph type="title"/>
          </p:nvPr>
        </p:nvSpPr>
        <p:spPr>
          <a:xfrm>
            <a:off x="627844" y="327151"/>
            <a:ext cx="10936311" cy="615553"/>
          </a:xfrm>
        </p:spPr>
        <p:txBody>
          <a:bodyPr/>
          <a:lstStyle/>
          <a:p>
            <a:pPr algn="ctr"/>
            <a:r>
              <a:rPr lang="en-IN" sz="4000" dirty="0"/>
              <a:t>Simple Hierarchical Model</a:t>
            </a:r>
          </a:p>
        </p:txBody>
      </p:sp>
      <p:pic>
        <p:nvPicPr>
          <p:cNvPr id="5" name="Picture 4">
            <a:extLst>
              <a:ext uri="{FF2B5EF4-FFF2-40B4-BE49-F238E27FC236}">
                <a16:creationId xmlns:a16="http://schemas.microsoft.com/office/drawing/2014/main" id="{1FDE0778-CC56-C3A9-6A00-216B9C01F4E6}"/>
              </a:ext>
            </a:extLst>
          </p:cNvPr>
          <p:cNvPicPr>
            <a:picLocks noChangeAspect="1"/>
          </p:cNvPicPr>
          <p:nvPr/>
        </p:nvPicPr>
        <p:blipFill>
          <a:blip r:embed="rId2"/>
          <a:stretch>
            <a:fillRect/>
          </a:stretch>
        </p:blipFill>
        <p:spPr>
          <a:xfrm>
            <a:off x="4686277" y="1098659"/>
            <a:ext cx="2164268" cy="1630821"/>
          </a:xfrm>
          <a:prstGeom prst="rect">
            <a:avLst/>
          </a:prstGeom>
        </p:spPr>
      </p:pic>
      <p:pic>
        <p:nvPicPr>
          <p:cNvPr id="7" name="Picture 6">
            <a:extLst>
              <a:ext uri="{FF2B5EF4-FFF2-40B4-BE49-F238E27FC236}">
                <a16:creationId xmlns:a16="http://schemas.microsoft.com/office/drawing/2014/main" id="{ED2A2DA2-1389-2913-2F75-604F33DEA136}"/>
              </a:ext>
            </a:extLst>
          </p:cNvPr>
          <p:cNvPicPr>
            <a:picLocks noChangeAspect="1"/>
          </p:cNvPicPr>
          <p:nvPr/>
        </p:nvPicPr>
        <p:blipFill>
          <a:blip r:embed="rId3"/>
          <a:stretch>
            <a:fillRect/>
          </a:stretch>
        </p:blipFill>
        <p:spPr>
          <a:xfrm>
            <a:off x="1291172" y="2729480"/>
            <a:ext cx="9609653" cy="3276884"/>
          </a:xfrm>
          <a:prstGeom prst="rect">
            <a:avLst/>
          </a:prstGeom>
        </p:spPr>
      </p:pic>
      <p:pic>
        <p:nvPicPr>
          <p:cNvPr id="9" name="Picture 8">
            <a:extLst>
              <a:ext uri="{FF2B5EF4-FFF2-40B4-BE49-F238E27FC236}">
                <a16:creationId xmlns:a16="http://schemas.microsoft.com/office/drawing/2014/main" id="{34AB22F1-307C-CE1B-7319-5AAAF23612E0}"/>
              </a:ext>
            </a:extLst>
          </p:cNvPr>
          <p:cNvPicPr>
            <a:picLocks noChangeAspect="1"/>
          </p:cNvPicPr>
          <p:nvPr/>
        </p:nvPicPr>
        <p:blipFill>
          <a:blip r:embed="rId4"/>
          <a:stretch>
            <a:fillRect/>
          </a:stretch>
        </p:blipFill>
        <p:spPr>
          <a:xfrm>
            <a:off x="4953000" y="6584919"/>
            <a:ext cx="815411" cy="273081"/>
          </a:xfrm>
          <a:prstGeom prst="rect">
            <a:avLst/>
          </a:prstGeom>
        </p:spPr>
      </p:pic>
      <p:sp>
        <p:nvSpPr>
          <p:cNvPr id="3" name="TextBox 2">
            <a:extLst>
              <a:ext uri="{FF2B5EF4-FFF2-40B4-BE49-F238E27FC236}">
                <a16:creationId xmlns:a16="http://schemas.microsoft.com/office/drawing/2014/main" id="{B2D81EC7-605B-9059-4E0C-7BBDC7203D4E}"/>
              </a:ext>
            </a:extLst>
          </p:cNvPr>
          <p:cNvSpPr txBox="1"/>
          <p:nvPr/>
        </p:nvSpPr>
        <p:spPr>
          <a:xfrm>
            <a:off x="1371600" y="6248400"/>
            <a:ext cx="9677400" cy="646331"/>
          </a:xfrm>
          <a:prstGeom prst="rect">
            <a:avLst/>
          </a:prstGeom>
          <a:noFill/>
        </p:spPr>
        <p:txBody>
          <a:bodyPr wrap="square" rtlCol="0">
            <a:spAutoFit/>
          </a:bodyPr>
          <a:lstStyle/>
          <a:p>
            <a:r>
              <a:rPr lang="en-IN" dirty="0"/>
              <a:t>We have used the same approach in our model with more number of parameters but the underlying idea is same</a:t>
            </a:r>
          </a:p>
        </p:txBody>
      </p:sp>
    </p:spTree>
    <p:extLst>
      <p:ext uri="{BB962C8B-B14F-4D97-AF65-F5344CB8AC3E}">
        <p14:creationId xmlns:p14="http://schemas.microsoft.com/office/powerpoint/2010/main" val="1237160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6920" y="327151"/>
            <a:ext cx="9818370" cy="805815"/>
          </a:xfrm>
          <a:prstGeom prst="rect">
            <a:avLst/>
          </a:prstGeom>
        </p:spPr>
        <p:txBody>
          <a:bodyPr vert="horz" wrap="square" lIns="0" tIns="60960" rIns="0" bIns="0" rtlCol="0">
            <a:spAutoFit/>
          </a:bodyPr>
          <a:lstStyle/>
          <a:p>
            <a:pPr marL="12700" marR="5080">
              <a:lnSpc>
                <a:spcPts val="2900"/>
              </a:lnSpc>
              <a:spcBef>
                <a:spcPts val="480"/>
              </a:spcBef>
            </a:pPr>
            <a:r>
              <a:rPr sz="2700" spc="-5" dirty="0">
                <a:latin typeface="Arial Black"/>
                <a:cs typeface="Arial Black"/>
              </a:rPr>
              <a:t>Our </a:t>
            </a:r>
            <a:r>
              <a:rPr sz="2700" dirty="0">
                <a:latin typeface="Arial Black"/>
                <a:cs typeface="Arial Black"/>
              </a:rPr>
              <a:t>variables </a:t>
            </a:r>
            <a:r>
              <a:rPr sz="2700" spc="-20" dirty="0">
                <a:latin typeface="Arial Black"/>
                <a:cs typeface="Arial Black"/>
              </a:rPr>
              <a:t>follow</a:t>
            </a:r>
            <a:r>
              <a:rPr sz="2700" spc="-5" dirty="0">
                <a:latin typeface="Arial Black"/>
                <a:cs typeface="Arial Black"/>
              </a:rPr>
              <a:t> </a:t>
            </a:r>
            <a:r>
              <a:rPr sz="2700" dirty="0">
                <a:latin typeface="Arial Black"/>
                <a:cs typeface="Arial Black"/>
              </a:rPr>
              <a:t>a</a:t>
            </a:r>
            <a:r>
              <a:rPr sz="2700" spc="-5" dirty="0">
                <a:latin typeface="Arial Black"/>
                <a:cs typeface="Arial Black"/>
              </a:rPr>
              <a:t> distribution which</a:t>
            </a:r>
            <a:r>
              <a:rPr sz="2700" spc="-10" dirty="0">
                <a:latin typeface="Arial Black"/>
                <a:cs typeface="Arial Black"/>
              </a:rPr>
              <a:t> </a:t>
            </a:r>
            <a:r>
              <a:rPr sz="2700" spc="-15" dirty="0">
                <a:latin typeface="Arial Black"/>
                <a:cs typeface="Arial Black"/>
              </a:rPr>
              <a:t>we</a:t>
            </a:r>
            <a:r>
              <a:rPr sz="2700" spc="-5" dirty="0">
                <a:latin typeface="Arial Black"/>
                <a:cs typeface="Arial Black"/>
              </a:rPr>
              <a:t> </a:t>
            </a:r>
            <a:r>
              <a:rPr sz="2700" spc="-10" dirty="0">
                <a:latin typeface="Arial Black"/>
                <a:cs typeface="Arial Black"/>
              </a:rPr>
              <a:t>want</a:t>
            </a:r>
            <a:r>
              <a:rPr sz="2700" dirty="0">
                <a:latin typeface="Arial Black"/>
                <a:cs typeface="Arial Black"/>
              </a:rPr>
              <a:t> to </a:t>
            </a:r>
            <a:r>
              <a:rPr sz="2700" spc="-890" dirty="0">
                <a:latin typeface="Arial Black"/>
                <a:cs typeface="Arial Black"/>
              </a:rPr>
              <a:t> </a:t>
            </a:r>
            <a:r>
              <a:rPr sz="2700" spc="25" dirty="0">
                <a:latin typeface="Arial Black"/>
                <a:cs typeface="Arial Black"/>
              </a:rPr>
              <a:t>learn</a:t>
            </a:r>
            <a:r>
              <a:rPr sz="2700" spc="-10" dirty="0">
                <a:latin typeface="Arial Black"/>
                <a:cs typeface="Arial Black"/>
              </a:rPr>
              <a:t> </a:t>
            </a:r>
            <a:r>
              <a:rPr sz="2700" dirty="0">
                <a:latin typeface="Arial Black"/>
                <a:cs typeface="Arial Black"/>
              </a:rPr>
              <a:t>via</a:t>
            </a:r>
            <a:r>
              <a:rPr sz="2700" spc="-5" dirty="0">
                <a:latin typeface="Arial Black"/>
                <a:cs typeface="Arial Black"/>
              </a:rPr>
              <a:t> our</a:t>
            </a:r>
            <a:r>
              <a:rPr sz="2700" dirty="0">
                <a:latin typeface="Arial Black"/>
                <a:cs typeface="Arial Black"/>
              </a:rPr>
              <a:t> </a:t>
            </a:r>
            <a:r>
              <a:rPr sz="2700" spc="-5" dirty="0">
                <a:latin typeface="Arial Black"/>
                <a:cs typeface="Arial Black"/>
              </a:rPr>
              <a:t>modeling</a:t>
            </a:r>
            <a:endParaRPr sz="2700">
              <a:latin typeface="Arial Black"/>
              <a:cs typeface="Arial Black"/>
            </a:endParaRPr>
          </a:p>
        </p:txBody>
      </p:sp>
      <p:pic>
        <p:nvPicPr>
          <p:cNvPr id="4" name="object 4"/>
          <p:cNvPicPr/>
          <p:nvPr/>
        </p:nvPicPr>
        <p:blipFill>
          <a:blip r:embed="rId2" cstate="print"/>
          <a:stretch>
            <a:fillRect/>
          </a:stretch>
        </p:blipFill>
        <p:spPr>
          <a:xfrm>
            <a:off x="2410142" y="1620381"/>
            <a:ext cx="7179345" cy="4540037"/>
          </a:xfrm>
          <a:prstGeom prst="rect">
            <a:avLst/>
          </a:prstGeom>
        </p:spPr>
      </p:pic>
      <p:sp>
        <p:nvSpPr>
          <p:cNvPr id="5" name="object 5"/>
          <p:cNvSpPr txBox="1"/>
          <p:nvPr/>
        </p:nvSpPr>
        <p:spPr>
          <a:xfrm>
            <a:off x="2267974" y="3531323"/>
            <a:ext cx="224154" cy="459105"/>
          </a:xfrm>
          <a:prstGeom prst="rect">
            <a:avLst/>
          </a:prstGeom>
        </p:spPr>
        <p:txBody>
          <a:bodyPr vert="vert270" wrap="square" lIns="0" tIns="0" rIns="0" bIns="0" rtlCol="0">
            <a:spAutoFit/>
          </a:bodyPr>
          <a:lstStyle/>
          <a:p>
            <a:pPr marL="12700">
              <a:lnSpc>
                <a:spcPts val="1645"/>
              </a:lnSpc>
            </a:pPr>
            <a:r>
              <a:rPr sz="1400" dirty="0">
                <a:latin typeface="Arial MT"/>
                <a:cs typeface="Arial MT"/>
              </a:rPr>
              <a:t>c</a:t>
            </a:r>
            <a:r>
              <a:rPr sz="1400" spc="-5" dirty="0">
                <a:latin typeface="Arial MT"/>
                <a:cs typeface="Arial MT"/>
              </a:rPr>
              <a:t>oun</a:t>
            </a:r>
            <a:r>
              <a:rPr sz="1400" dirty="0">
                <a:latin typeface="Arial MT"/>
                <a:cs typeface="Arial MT"/>
              </a:rPr>
              <a:t>t</a:t>
            </a:r>
            <a:endParaRPr sz="1400">
              <a:latin typeface="Arial MT"/>
              <a:cs typeface="Arial MT"/>
            </a:endParaRPr>
          </a:p>
        </p:txBody>
      </p:sp>
      <p:sp>
        <p:nvSpPr>
          <p:cNvPr id="9" name="object 9"/>
          <p:cNvSpPr txBox="1"/>
          <p:nvPr/>
        </p:nvSpPr>
        <p:spPr>
          <a:xfrm>
            <a:off x="11420856" y="6605361"/>
            <a:ext cx="96520" cy="167640"/>
          </a:xfrm>
          <a:prstGeom prst="rect">
            <a:avLst/>
          </a:prstGeom>
        </p:spPr>
        <p:txBody>
          <a:bodyPr vert="horz" wrap="square" lIns="0" tIns="635" rIns="0" bIns="0" rtlCol="0">
            <a:spAutoFit/>
          </a:bodyPr>
          <a:lstStyle/>
          <a:p>
            <a:pPr marL="12700">
              <a:lnSpc>
                <a:spcPct val="100000"/>
              </a:lnSpc>
              <a:spcBef>
                <a:spcPts val="5"/>
              </a:spcBef>
            </a:pPr>
            <a:r>
              <a:rPr sz="1000" b="1" dirty="0">
                <a:latin typeface="Arial"/>
                <a:cs typeface="Arial"/>
              </a:rPr>
              <a:t>3</a:t>
            </a:r>
            <a:endParaRPr sz="1000">
              <a:latin typeface="Arial"/>
              <a:cs typeface="Arial"/>
            </a:endParaRPr>
          </a:p>
        </p:txBody>
      </p:sp>
      <p:sp>
        <p:nvSpPr>
          <p:cNvPr id="6" name="object 6"/>
          <p:cNvSpPr txBox="1"/>
          <p:nvPr/>
        </p:nvSpPr>
        <p:spPr>
          <a:xfrm>
            <a:off x="5751841" y="6118859"/>
            <a:ext cx="450215" cy="238760"/>
          </a:xfrm>
          <a:prstGeom prst="rect">
            <a:avLst/>
          </a:prstGeom>
        </p:spPr>
        <p:txBody>
          <a:bodyPr vert="horz" wrap="square" lIns="0" tIns="12700" rIns="0" bIns="0" rtlCol="0">
            <a:spAutoFit/>
          </a:bodyPr>
          <a:lstStyle/>
          <a:p>
            <a:pPr marL="12700">
              <a:lnSpc>
                <a:spcPct val="100000"/>
              </a:lnSpc>
              <a:spcBef>
                <a:spcPts val="100"/>
              </a:spcBef>
            </a:pPr>
            <a:r>
              <a:rPr sz="1400" dirty="0">
                <a:latin typeface="Arial MT"/>
                <a:cs typeface="Arial MT"/>
              </a:rPr>
              <a:t>v</a:t>
            </a:r>
            <a:r>
              <a:rPr sz="1400" spc="-5" dirty="0">
                <a:latin typeface="Arial MT"/>
                <a:cs typeface="Arial MT"/>
              </a:rPr>
              <a:t>a</a:t>
            </a:r>
            <a:r>
              <a:rPr sz="1400" dirty="0">
                <a:latin typeface="Arial MT"/>
                <a:cs typeface="Arial MT"/>
              </a:rPr>
              <a:t>l</a:t>
            </a:r>
            <a:r>
              <a:rPr sz="1400" spc="-5" dirty="0">
                <a:latin typeface="Arial MT"/>
                <a:cs typeface="Arial MT"/>
              </a:rPr>
              <a:t>u</a:t>
            </a:r>
            <a:r>
              <a:rPr sz="1400" dirty="0">
                <a:latin typeface="Arial MT"/>
                <a:cs typeface="Arial MT"/>
              </a:rPr>
              <a:t>e</a:t>
            </a:r>
            <a:endParaRPr sz="1400">
              <a:latin typeface="Arial MT"/>
              <a:cs typeface="Arial MT"/>
            </a:endParaRPr>
          </a:p>
        </p:txBody>
      </p:sp>
      <p:sp>
        <p:nvSpPr>
          <p:cNvPr id="7" name="object 7"/>
          <p:cNvSpPr txBox="1"/>
          <p:nvPr/>
        </p:nvSpPr>
        <p:spPr>
          <a:xfrm>
            <a:off x="2481657" y="1242059"/>
            <a:ext cx="437197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MT"/>
                <a:cs typeface="Arial MT"/>
              </a:rPr>
              <a:t>Distributions</a:t>
            </a:r>
            <a:r>
              <a:rPr sz="2000" spc="-15" dirty="0">
                <a:latin typeface="Arial MT"/>
                <a:cs typeface="Arial MT"/>
              </a:rPr>
              <a:t> </a:t>
            </a:r>
            <a:r>
              <a:rPr sz="2000" dirty="0">
                <a:latin typeface="Arial MT"/>
                <a:cs typeface="Arial MT"/>
              </a:rPr>
              <a:t>of</a:t>
            </a:r>
            <a:r>
              <a:rPr sz="2000" spc="-15" dirty="0">
                <a:latin typeface="Arial MT"/>
                <a:cs typeface="Arial MT"/>
              </a:rPr>
              <a:t> </a:t>
            </a:r>
            <a:r>
              <a:rPr sz="2000" dirty="0">
                <a:latin typeface="Arial MT"/>
                <a:cs typeface="Arial MT"/>
              </a:rPr>
              <a:t>all variables</a:t>
            </a:r>
            <a:r>
              <a:rPr sz="2000" spc="-15" dirty="0">
                <a:latin typeface="Arial MT"/>
                <a:cs typeface="Arial MT"/>
              </a:rPr>
              <a:t> </a:t>
            </a:r>
            <a:r>
              <a:rPr sz="2000" dirty="0">
                <a:latin typeface="Arial MT"/>
                <a:cs typeface="Arial MT"/>
              </a:rPr>
              <a:t>in</a:t>
            </a:r>
            <a:r>
              <a:rPr sz="2000" spc="-10" dirty="0">
                <a:latin typeface="Arial MT"/>
                <a:cs typeface="Arial MT"/>
              </a:rPr>
              <a:t> </a:t>
            </a:r>
            <a:r>
              <a:rPr sz="2000" spc="-5" dirty="0">
                <a:latin typeface="Arial MT"/>
                <a:cs typeface="Arial MT"/>
              </a:rPr>
              <a:t>the</a:t>
            </a:r>
            <a:r>
              <a:rPr sz="2000" spc="-10" dirty="0">
                <a:latin typeface="Arial MT"/>
                <a:cs typeface="Arial MT"/>
              </a:rPr>
              <a:t> </a:t>
            </a:r>
            <a:r>
              <a:rPr sz="2000" spc="-5" dirty="0">
                <a:latin typeface="Arial MT"/>
                <a:cs typeface="Arial MT"/>
              </a:rPr>
              <a:t>data</a:t>
            </a:r>
            <a:endParaRPr sz="2000">
              <a:latin typeface="Arial MT"/>
              <a:cs typeface="Arial MT"/>
            </a:endParaRPr>
          </a:p>
        </p:txBody>
      </p:sp>
      <p:sp>
        <p:nvSpPr>
          <p:cNvPr id="11" name="TextBox 10">
            <a:extLst>
              <a:ext uri="{FF2B5EF4-FFF2-40B4-BE49-F238E27FC236}">
                <a16:creationId xmlns:a16="http://schemas.microsoft.com/office/drawing/2014/main" id="{E863F228-C181-30DB-54C1-29BFC6D21794}"/>
              </a:ext>
            </a:extLst>
          </p:cNvPr>
          <p:cNvSpPr txBox="1"/>
          <p:nvPr/>
        </p:nvSpPr>
        <p:spPr>
          <a:xfrm>
            <a:off x="229137" y="1861358"/>
            <a:ext cx="2373376" cy="923330"/>
          </a:xfrm>
          <a:prstGeom prst="rect">
            <a:avLst/>
          </a:prstGeom>
          <a:noFill/>
        </p:spPr>
        <p:txBody>
          <a:bodyPr wrap="square">
            <a:spAutoFit/>
          </a:bodyPr>
          <a:lstStyle/>
          <a:p>
            <a:r>
              <a:rPr lang="en-US" dirty="0"/>
              <a:t>the distributions of yearly accident totals from 2004 to 2011.</a:t>
            </a:r>
            <a:endParaRPr lang="en-IN" dirty="0"/>
          </a:p>
        </p:txBody>
      </p:sp>
      <p:sp>
        <p:nvSpPr>
          <p:cNvPr id="13" name="TextBox 12">
            <a:extLst>
              <a:ext uri="{FF2B5EF4-FFF2-40B4-BE49-F238E27FC236}">
                <a16:creationId xmlns:a16="http://schemas.microsoft.com/office/drawing/2014/main" id="{FB280E44-A486-9A8C-8F55-6CD0865C793A}"/>
              </a:ext>
            </a:extLst>
          </p:cNvPr>
          <p:cNvSpPr txBox="1"/>
          <p:nvPr/>
        </p:nvSpPr>
        <p:spPr>
          <a:xfrm>
            <a:off x="229137" y="4495800"/>
            <a:ext cx="2038837" cy="923330"/>
          </a:xfrm>
          <a:prstGeom prst="rect">
            <a:avLst/>
          </a:prstGeom>
          <a:noFill/>
        </p:spPr>
        <p:txBody>
          <a:bodyPr wrap="square">
            <a:spAutoFit/>
          </a:bodyPr>
          <a:lstStyle/>
          <a:p>
            <a:r>
              <a:rPr lang="en-US" dirty="0"/>
              <a:t>all available covariates and their distributions</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1236" y="123150"/>
            <a:ext cx="11067880" cy="1205458"/>
          </a:xfrm>
          <a:prstGeom prst="rect">
            <a:avLst/>
          </a:prstGeom>
        </p:spPr>
        <p:txBody>
          <a:bodyPr vert="horz" wrap="square" lIns="0" tIns="12700" rIns="0" bIns="0" rtlCol="0">
            <a:spAutoFit/>
          </a:bodyPr>
          <a:lstStyle/>
          <a:p>
            <a:pPr marL="12700">
              <a:lnSpc>
                <a:spcPts val="3070"/>
              </a:lnSpc>
              <a:spcBef>
                <a:spcPts val="100"/>
              </a:spcBef>
            </a:pPr>
            <a:r>
              <a:rPr lang="en-US" spc="-5" dirty="0"/>
              <a:t>Accidents at sites are influenced by random effects and trends, both of which are considered in our modeling approach.</a:t>
            </a:r>
          </a:p>
        </p:txBody>
      </p:sp>
      <p:grpSp>
        <p:nvGrpSpPr>
          <p:cNvPr id="4" name="object 4"/>
          <p:cNvGrpSpPr/>
          <p:nvPr/>
        </p:nvGrpSpPr>
        <p:grpSpPr>
          <a:xfrm>
            <a:off x="720346" y="1779521"/>
            <a:ext cx="6788150" cy="4260215"/>
            <a:chOff x="711627" y="1779662"/>
            <a:chExt cx="6788150" cy="4260215"/>
          </a:xfrm>
        </p:grpSpPr>
        <p:pic>
          <p:nvPicPr>
            <p:cNvPr id="5" name="object 5"/>
            <p:cNvPicPr/>
            <p:nvPr/>
          </p:nvPicPr>
          <p:blipFill>
            <a:blip r:embed="rId2" cstate="print"/>
            <a:stretch>
              <a:fillRect/>
            </a:stretch>
          </p:blipFill>
          <p:spPr>
            <a:xfrm>
              <a:off x="711627" y="1779662"/>
              <a:ext cx="6788137" cy="4259847"/>
            </a:xfrm>
            <a:prstGeom prst="rect">
              <a:avLst/>
            </a:prstGeom>
          </p:spPr>
        </p:pic>
        <p:sp>
          <p:nvSpPr>
            <p:cNvPr id="6" name="object 6"/>
            <p:cNvSpPr/>
            <p:nvPr/>
          </p:nvSpPr>
          <p:spPr>
            <a:xfrm>
              <a:off x="746354" y="1909133"/>
              <a:ext cx="144780" cy="1024255"/>
            </a:xfrm>
            <a:custGeom>
              <a:avLst/>
              <a:gdLst/>
              <a:ahLst/>
              <a:cxnLst/>
              <a:rect l="l" t="t" r="r" b="b"/>
              <a:pathLst>
                <a:path w="144780" h="1024255">
                  <a:moveTo>
                    <a:pt x="144388" y="0"/>
                  </a:moveTo>
                  <a:lnTo>
                    <a:pt x="0" y="0"/>
                  </a:lnTo>
                  <a:lnTo>
                    <a:pt x="0" y="1023995"/>
                  </a:lnTo>
                  <a:lnTo>
                    <a:pt x="144388" y="1023995"/>
                  </a:lnTo>
                  <a:lnTo>
                    <a:pt x="144388" y="0"/>
                  </a:lnTo>
                  <a:close/>
                </a:path>
              </a:pathLst>
            </a:custGeom>
            <a:solidFill>
              <a:srgbClr val="FFFFFF"/>
            </a:solidFill>
          </p:spPr>
          <p:txBody>
            <a:bodyPr wrap="square" lIns="0" tIns="0" rIns="0" bIns="0" rtlCol="0"/>
            <a:lstStyle/>
            <a:p>
              <a:endParaRPr/>
            </a:p>
          </p:txBody>
        </p:sp>
      </p:grpSp>
      <p:sp>
        <p:nvSpPr>
          <p:cNvPr id="7" name="object 7"/>
          <p:cNvSpPr txBox="1"/>
          <p:nvPr/>
        </p:nvSpPr>
        <p:spPr>
          <a:xfrm>
            <a:off x="721488" y="2313028"/>
            <a:ext cx="181610" cy="632460"/>
          </a:xfrm>
          <a:prstGeom prst="rect">
            <a:avLst/>
          </a:prstGeom>
        </p:spPr>
        <p:txBody>
          <a:bodyPr vert="vert270" wrap="square" lIns="0" tIns="0" rIns="0" bIns="0" rtlCol="0">
            <a:spAutoFit/>
          </a:bodyPr>
          <a:lstStyle/>
          <a:p>
            <a:pPr marL="12700">
              <a:lnSpc>
                <a:spcPts val="1315"/>
              </a:lnSpc>
            </a:pPr>
            <a:r>
              <a:rPr sz="1100" spc="-5" dirty="0">
                <a:latin typeface="Arial MT"/>
                <a:cs typeface="Arial MT"/>
              </a:rPr>
              <a:t>Accidents</a:t>
            </a:r>
            <a:endParaRPr sz="1100">
              <a:latin typeface="Arial MT"/>
              <a:cs typeface="Arial MT"/>
            </a:endParaRPr>
          </a:p>
        </p:txBody>
      </p:sp>
      <p:sp>
        <p:nvSpPr>
          <p:cNvPr id="8" name="object 8"/>
          <p:cNvSpPr/>
          <p:nvPr/>
        </p:nvSpPr>
        <p:spPr>
          <a:xfrm>
            <a:off x="781079" y="4319459"/>
            <a:ext cx="144780" cy="1024255"/>
          </a:xfrm>
          <a:custGeom>
            <a:avLst/>
            <a:gdLst/>
            <a:ahLst/>
            <a:cxnLst/>
            <a:rect l="l" t="t" r="r" b="b"/>
            <a:pathLst>
              <a:path w="144780" h="1024254">
                <a:moveTo>
                  <a:pt x="144388" y="0"/>
                </a:moveTo>
                <a:lnTo>
                  <a:pt x="0" y="0"/>
                </a:lnTo>
                <a:lnTo>
                  <a:pt x="0" y="1023995"/>
                </a:lnTo>
                <a:lnTo>
                  <a:pt x="144388" y="1023995"/>
                </a:lnTo>
                <a:lnTo>
                  <a:pt x="144388" y="0"/>
                </a:lnTo>
                <a:close/>
              </a:path>
            </a:pathLst>
          </a:custGeom>
          <a:solidFill>
            <a:srgbClr val="FFFFFF"/>
          </a:solidFill>
        </p:spPr>
        <p:txBody>
          <a:bodyPr wrap="square" lIns="0" tIns="0" rIns="0" bIns="0" rtlCol="0"/>
          <a:lstStyle/>
          <a:p>
            <a:endParaRPr/>
          </a:p>
        </p:txBody>
      </p:sp>
      <p:sp>
        <p:nvSpPr>
          <p:cNvPr id="9" name="object 9"/>
          <p:cNvSpPr txBox="1"/>
          <p:nvPr/>
        </p:nvSpPr>
        <p:spPr>
          <a:xfrm>
            <a:off x="756212" y="4723996"/>
            <a:ext cx="181610" cy="632460"/>
          </a:xfrm>
          <a:prstGeom prst="rect">
            <a:avLst/>
          </a:prstGeom>
        </p:spPr>
        <p:txBody>
          <a:bodyPr vert="vert270" wrap="square" lIns="0" tIns="0" rIns="0" bIns="0" rtlCol="0">
            <a:spAutoFit/>
          </a:bodyPr>
          <a:lstStyle/>
          <a:p>
            <a:pPr marL="12700">
              <a:lnSpc>
                <a:spcPts val="1315"/>
              </a:lnSpc>
            </a:pPr>
            <a:r>
              <a:rPr sz="1100" spc="-5" dirty="0">
                <a:latin typeface="Arial MT"/>
                <a:cs typeface="Arial MT"/>
              </a:rPr>
              <a:t>Accidents</a:t>
            </a:r>
            <a:endParaRPr sz="1100">
              <a:latin typeface="Arial MT"/>
              <a:cs typeface="Arial MT"/>
            </a:endParaRPr>
          </a:p>
        </p:txBody>
      </p:sp>
      <p:sp>
        <p:nvSpPr>
          <p:cNvPr id="10" name="object 10"/>
          <p:cNvSpPr/>
          <p:nvPr/>
        </p:nvSpPr>
        <p:spPr>
          <a:xfrm>
            <a:off x="4068227" y="4319460"/>
            <a:ext cx="144780" cy="1024255"/>
          </a:xfrm>
          <a:custGeom>
            <a:avLst/>
            <a:gdLst/>
            <a:ahLst/>
            <a:cxnLst/>
            <a:rect l="l" t="t" r="r" b="b"/>
            <a:pathLst>
              <a:path w="144779" h="1024254">
                <a:moveTo>
                  <a:pt x="144388" y="0"/>
                </a:moveTo>
                <a:lnTo>
                  <a:pt x="0" y="0"/>
                </a:lnTo>
                <a:lnTo>
                  <a:pt x="0" y="1023995"/>
                </a:lnTo>
                <a:lnTo>
                  <a:pt x="144388" y="1023995"/>
                </a:lnTo>
                <a:lnTo>
                  <a:pt x="144388" y="0"/>
                </a:lnTo>
                <a:close/>
              </a:path>
            </a:pathLst>
          </a:custGeom>
          <a:solidFill>
            <a:srgbClr val="FFFFFF"/>
          </a:solidFill>
        </p:spPr>
        <p:txBody>
          <a:bodyPr wrap="square" lIns="0" tIns="0" rIns="0" bIns="0" rtlCol="0"/>
          <a:lstStyle/>
          <a:p>
            <a:endParaRPr/>
          </a:p>
        </p:txBody>
      </p:sp>
      <p:sp>
        <p:nvSpPr>
          <p:cNvPr id="11" name="object 11"/>
          <p:cNvSpPr txBox="1"/>
          <p:nvPr/>
        </p:nvSpPr>
        <p:spPr>
          <a:xfrm>
            <a:off x="4043360" y="4723996"/>
            <a:ext cx="181610" cy="632460"/>
          </a:xfrm>
          <a:prstGeom prst="rect">
            <a:avLst/>
          </a:prstGeom>
        </p:spPr>
        <p:txBody>
          <a:bodyPr vert="vert270" wrap="square" lIns="0" tIns="0" rIns="0" bIns="0" rtlCol="0">
            <a:spAutoFit/>
          </a:bodyPr>
          <a:lstStyle/>
          <a:p>
            <a:pPr marL="12700">
              <a:lnSpc>
                <a:spcPts val="1315"/>
              </a:lnSpc>
            </a:pPr>
            <a:r>
              <a:rPr sz="1100" spc="-5" dirty="0">
                <a:latin typeface="Arial MT"/>
                <a:cs typeface="Arial MT"/>
              </a:rPr>
              <a:t>Accidents</a:t>
            </a:r>
            <a:endParaRPr sz="1100">
              <a:latin typeface="Arial MT"/>
              <a:cs typeface="Arial MT"/>
            </a:endParaRPr>
          </a:p>
        </p:txBody>
      </p:sp>
      <p:sp>
        <p:nvSpPr>
          <p:cNvPr id="12" name="object 12"/>
          <p:cNvSpPr/>
          <p:nvPr/>
        </p:nvSpPr>
        <p:spPr>
          <a:xfrm>
            <a:off x="4068227" y="1909133"/>
            <a:ext cx="144780" cy="1024255"/>
          </a:xfrm>
          <a:custGeom>
            <a:avLst/>
            <a:gdLst/>
            <a:ahLst/>
            <a:cxnLst/>
            <a:rect l="l" t="t" r="r" b="b"/>
            <a:pathLst>
              <a:path w="144779" h="1024255">
                <a:moveTo>
                  <a:pt x="144388" y="0"/>
                </a:moveTo>
                <a:lnTo>
                  <a:pt x="0" y="0"/>
                </a:lnTo>
                <a:lnTo>
                  <a:pt x="0" y="1023995"/>
                </a:lnTo>
                <a:lnTo>
                  <a:pt x="144388" y="1023995"/>
                </a:lnTo>
                <a:lnTo>
                  <a:pt x="144388" y="0"/>
                </a:lnTo>
                <a:close/>
              </a:path>
            </a:pathLst>
          </a:custGeom>
          <a:solidFill>
            <a:srgbClr val="FFFFFF"/>
          </a:solidFill>
        </p:spPr>
        <p:txBody>
          <a:bodyPr wrap="square" lIns="0" tIns="0" rIns="0" bIns="0" rtlCol="0"/>
          <a:lstStyle/>
          <a:p>
            <a:endParaRPr/>
          </a:p>
        </p:txBody>
      </p:sp>
      <p:sp>
        <p:nvSpPr>
          <p:cNvPr id="13" name="object 13"/>
          <p:cNvSpPr txBox="1"/>
          <p:nvPr/>
        </p:nvSpPr>
        <p:spPr>
          <a:xfrm>
            <a:off x="4043360" y="2313028"/>
            <a:ext cx="181610" cy="632460"/>
          </a:xfrm>
          <a:prstGeom prst="rect">
            <a:avLst/>
          </a:prstGeom>
        </p:spPr>
        <p:txBody>
          <a:bodyPr vert="vert270" wrap="square" lIns="0" tIns="0" rIns="0" bIns="0" rtlCol="0">
            <a:spAutoFit/>
          </a:bodyPr>
          <a:lstStyle/>
          <a:p>
            <a:pPr marL="12700">
              <a:lnSpc>
                <a:spcPts val="1315"/>
              </a:lnSpc>
            </a:pPr>
            <a:r>
              <a:rPr sz="1100" spc="-5" dirty="0">
                <a:latin typeface="Arial MT"/>
                <a:cs typeface="Arial MT"/>
              </a:rPr>
              <a:t>Accidents</a:t>
            </a:r>
            <a:endParaRPr sz="1100">
              <a:latin typeface="Arial MT"/>
              <a:cs typeface="Arial MT"/>
            </a:endParaRPr>
          </a:p>
        </p:txBody>
      </p:sp>
      <p:sp>
        <p:nvSpPr>
          <p:cNvPr id="14" name="object 14"/>
          <p:cNvSpPr txBox="1"/>
          <p:nvPr/>
        </p:nvSpPr>
        <p:spPr>
          <a:xfrm>
            <a:off x="2343378" y="3378683"/>
            <a:ext cx="879475" cy="154305"/>
          </a:xfrm>
          <a:prstGeom prst="rect">
            <a:avLst/>
          </a:prstGeom>
          <a:solidFill>
            <a:srgbClr val="FFFFFF"/>
          </a:solidFill>
        </p:spPr>
        <p:txBody>
          <a:bodyPr vert="horz" wrap="square" lIns="0" tIns="0" rIns="0" bIns="0" rtlCol="0">
            <a:spAutoFit/>
          </a:bodyPr>
          <a:lstStyle/>
          <a:p>
            <a:pPr>
              <a:lnSpc>
                <a:spcPts val="1195"/>
              </a:lnSpc>
            </a:pPr>
            <a:r>
              <a:rPr sz="1000" spc="-10" dirty="0">
                <a:latin typeface="Arial MT"/>
                <a:cs typeface="Arial MT"/>
              </a:rPr>
              <a:t>Year</a:t>
            </a:r>
            <a:endParaRPr sz="1000">
              <a:latin typeface="Arial MT"/>
              <a:cs typeface="Arial MT"/>
            </a:endParaRPr>
          </a:p>
        </p:txBody>
      </p:sp>
      <p:sp>
        <p:nvSpPr>
          <p:cNvPr id="15" name="object 15"/>
          <p:cNvSpPr/>
          <p:nvPr/>
        </p:nvSpPr>
        <p:spPr>
          <a:xfrm>
            <a:off x="2126615" y="1710943"/>
            <a:ext cx="4297680" cy="156845"/>
          </a:xfrm>
          <a:custGeom>
            <a:avLst/>
            <a:gdLst/>
            <a:ahLst/>
            <a:cxnLst/>
            <a:rect l="l" t="t" r="r" b="b"/>
            <a:pathLst>
              <a:path w="4297680" h="156844">
                <a:moveTo>
                  <a:pt x="879424" y="2438"/>
                </a:moveTo>
                <a:lnTo>
                  <a:pt x="0" y="2438"/>
                </a:lnTo>
                <a:lnTo>
                  <a:pt x="0" y="156337"/>
                </a:lnTo>
                <a:lnTo>
                  <a:pt x="879424" y="156337"/>
                </a:lnTo>
                <a:lnTo>
                  <a:pt x="879424" y="2438"/>
                </a:lnTo>
                <a:close/>
              </a:path>
              <a:path w="4297680" h="156844">
                <a:moveTo>
                  <a:pt x="4297299" y="0"/>
                </a:moveTo>
                <a:lnTo>
                  <a:pt x="3417874" y="0"/>
                </a:lnTo>
                <a:lnTo>
                  <a:pt x="3417874" y="153885"/>
                </a:lnTo>
                <a:lnTo>
                  <a:pt x="4297299" y="153885"/>
                </a:lnTo>
                <a:lnTo>
                  <a:pt x="4297299" y="0"/>
                </a:lnTo>
                <a:close/>
              </a:path>
            </a:pathLst>
          </a:custGeom>
          <a:solidFill>
            <a:srgbClr val="FFFFFF"/>
          </a:solidFill>
        </p:spPr>
        <p:txBody>
          <a:bodyPr wrap="square" lIns="0" tIns="0" rIns="0" bIns="0" rtlCol="0"/>
          <a:lstStyle/>
          <a:p>
            <a:endParaRPr/>
          </a:p>
        </p:txBody>
      </p:sp>
      <p:sp>
        <p:nvSpPr>
          <p:cNvPr id="16" name="object 16"/>
          <p:cNvSpPr txBox="1"/>
          <p:nvPr/>
        </p:nvSpPr>
        <p:spPr>
          <a:xfrm>
            <a:off x="2265514" y="4089124"/>
            <a:ext cx="879475" cy="154305"/>
          </a:xfrm>
          <a:prstGeom prst="rect">
            <a:avLst/>
          </a:prstGeom>
          <a:solidFill>
            <a:srgbClr val="FFFFFF"/>
          </a:solidFill>
        </p:spPr>
        <p:txBody>
          <a:bodyPr vert="horz" wrap="square" lIns="0" tIns="0" rIns="0" bIns="0" rtlCol="0">
            <a:spAutoFit/>
          </a:bodyPr>
          <a:lstStyle/>
          <a:p>
            <a:pPr>
              <a:lnSpc>
                <a:spcPts val="1195"/>
              </a:lnSpc>
            </a:pPr>
            <a:r>
              <a:rPr sz="1000" b="1" spc="-5" dirty="0">
                <a:latin typeface="Arial"/>
                <a:cs typeface="Arial"/>
              </a:rPr>
              <a:t>Site</a:t>
            </a:r>
            <a:r>
              <a:rPr sz="1000" b="1" spc="-50" dirty="0">
                <a:latin typeface="Arial"/>
                <a:cs typeface="Arial"/>
              </a:rPr>
              <a:t> </a:t>
            </a:r>
            <a:r>
              <a:rPr sz="1000" b="1" spc="-10" dirty="0">
                <a:latin typeface="Arial"/>
                <a:cs typeface="Arial"/>
              </a:rPr>
              <a:t>677</a:t>
            </a:r>
            <a:endParaRPr sz="1000">
              <a:latin typeface="Arial"/>
              <a:cs typeface="Arial"/>
            </a:endParaRPr>
          </a:p>
        </p:txBody>
      </p:sp>
      <p:sp>
        <p:nvSpPr>
          <p:cNvPr id="17" name="object 17"/>
          <p:cNvSpPr txBox="1"/>
          <p:nvPr/>
        </p:nvSpPr>
        <p:spPr>
          <a:xfrm>
            <a:off x="5567565" y="4089124"/>
            <a:ext cx="879475" cy="154305"/>
          </a:xfrm>
          <a:prstGeom prst="rect">
            <a:avLst/>
          </a:prstGeom>
          <a:solidFill>
            <a:srgbClr val="FFFFFF"/>
          </a:solidFill>
        </p:spPr>
        <p:txBody>
          <a:bodyPr vert="horz" wrap="square" lIns="0" tIns="0" rIns="0" bIns="0" rtlCol="0">
            <a:spAutoFit/>
          </a:bodyPr>
          <a:lstStyle/>
          <a:p>
            <a:pPr>
              <a:lnSpc>
                <a:spcPts val="1195"/>
              </a:lnSpc>
            </a:pPr>
            <a:r>
              <a:rPr sz="1000" b="1" spc="-5" dirty="0">
                <a:latin typeface="Arial"/>
                <a:cs typeface="Arial"/>
              </a:rPr>
              <a:t>Site</a:t>
            </a:r>
            <a:r>
              <a:rPr sz="1000" b="1" spc="-50" dirty="0">
                <a:latin typeface="Arial"/>
                <a:cs typeface="Arial"/>
              </a:rPr>
              <a:t> </a:t>
            </a:r>
            <a:r>
              <a:rPr sz="1000" b="1" spc="-10" dirty="0">
                <a:latin typeface="Arial"/>
                <a:cs typeface="Arial"/>
              </a:rPr>
              <a:t>706</a:t>
            </a:r>
            <a:endParaRPr sz="1000">
              <a:latin typeface="Arial"/>
              <a:cs typeface="Arial"/>
            </a:endParaRPr>
          </a:p>
        </p:txBody>
      </p:sp>
      <p:sp>
        <p:nvSpPr>
          <p:cNvPr id="18" name="object 18"/>
          <p:cNvSpPr txBox="1"/>
          <p:nvPr/>
        </p:nvSpPr>
        <p:spPr>
          <a:xfrm>
            <a:off x="665953" y="1214628"/>
            <a:ext cx="5368290" cy="664845"/>
          </a:xfrm>
          <a:prstGeom prst="rect">
            <a:avLst/>
          </a:prstGeom>
        </p:spPr>
        <p:txBody>
          <a:bodyPr vert="horz" wrap="square" lIns="0" tIns="12700" rIns="0" bIns="0" rtlCol="0">
            <a:spAutoFit/>
          </a:bodyPr>
          <a:lstStyle/>
          <a:p>
            <a:pPr marL="12700">
              <a:lnSpc>
                <a:spcPct val="100000"/>
              </a:lnSpc>
              <a:spcBef>
                <a:spcPts val="100"/>
              </a:spcBef>
            </a:pPr>
            <a:r>
              <a:rPr sz="2000" spc="-20" dirty="0">
                <a:latin typeface="Arial MT"/>
                <a:cs typeface="Arial MT"/>
              </a:rPr>
              <a:t>Time</a:t>
            </a:r>
            <a:r>
              <a:rPr sz="2000" spc="-10" dirty="0">
                <a:latin typeface="Arial MT"/>
                <a:cs typeface="Arial MT"/>
              </a:rPr>
              <a:t> </a:t>
            </a:r>
            <a:r>
              <a:rPr sz="2000" dirty="0">
                <a:latin typeface="Arial MT"/>
                <a:cs typeface="Arial MT"/>
              </a:rPr>
              <a:t>series</a:t>
            </a:r>
            <a:r>
              <a:rPr sz="2000" spc="-10" dirty="0">
                <a:latin typeface="Arial MT"/>
                <a:cs typeface="Arial MT"/>
              </a:rPr>
              <a:t> </a:t>
            </a:r>
            <a:r>
              <a:rPr sz="2000" spc="-5" dirty="0">
                <a:latin typeface="Arial MT"/>
                <a:cs typeface="Arial MT"/>
              </a:rPr>
              <a:t>plots </a:t>
            </a:r>
            <a:r>
              <a:rPr sz="2000" dirty="0">
                <a:latin typeface="Arial MT"/>
                <a:cs typeface="Arial MT"/>
              </a:rPr>
              <a:t>of</a:t>
            </a:r>
            <a:r>
              <a:rPr sz="2000" spc="-15" dirty="0">
                <a:latin typeface="Arial MT"/>
                <a:cs typeface="Arial MT"/>
              </a:rPr>
              <a:t> </a:t>
            </a:r>
            <a:r>
              <a:rPr sz="2000" spc="-5" dirty="0">
                <a:latin typeface="Arial MT"/>
                <a:cs typeface="Arial MT"/>
              </a:rPr>
              <a:t>accidents </a:t>
            </a:r>
            <a:r>
              <a:rPr sz="2000" dirty="0">
                <a:latin typeface="Arial MT"/>
                <a:cs typeface="Arial MT"/>
              </a:rPr>
              <a:t>at</a:t>
            </a:r>
            <a:r>
              <a:rPr sz="2000" spc="-15" dirty="0">
                <a:latin typeface="Arial MT"/>
                <a:cs typeface="Arial MT"/>
              </a:rPr>
              <a:t> </a:t>
            </a:r>
            <a:r>
              <a:rPr sz="2000" spc="-5" dirty="0">
                <a:latin typeface="Arial MT"/>
                <a:cs typeface="Arial MT"/>
              </a:rPr>
              <a:t>selected sites</a:t>
            </a:r>
            <a:endParaRPr lang="en-IN" sz="2000" dirty="0">
              <a:latin typeface="Arial MT"/>
              <a:cs typeface="Arial MT"/>
            </a:endParaRPr>
          </a:p>
          <a:p>
            <a:pPr marL="1460500">
              <a:lnSpc>
                <a:spcPct val="100000"/>
              </a:lnSpc>
              <a:spcBef>
                <a:spcPts val="1430"/>
              </a:spcBef>
              <a:tabLst>
                <a:tab pos="4878070" algn="l"/>
              </a:tabLst>
            </a:pPr>
            <a:r>
              <a:rPr lang="en-IN" sz="1000" b="1" spc="-5" dirty="0">
                <a:latin typeface="Arial"/>
                <a:cs typeface="Arial"/>
              </a:rPr>
              <a:t>Si</a:t>
            </a:r>
            <a:r>
              <a:rPr lang="en-IN" sz="1000" b="1" dirty="0">
                <a:latin typeface="Arial"/>
                <a:cs typeface="Arial"/>
              </a:rPr>
              <a:t>te</a:t>
            </a:r>
            <a:r>
              <a:rPr lang="en-IN" sz="1000" b="1" spc="-10" dirty="0">
                <a:latin typeface="Arial"/>
                <a:cs typeface="Arial"/>
              </a:rPr>
              <a:t> 16</a:t>
            </a:r>
            <a:r>
              <a:rPr lang="en-IN" sz="1000" b="1" dirty="0">
                <a:latin typeface="Arial"/>
                <a:cs typeface="Arial"/>
              </a:rPr>
              <a:t>3	</a:t>
            </a:r>
            <a:r>
              <a:rPr lang="en-IN" sz="1000" b="1" spc="-5" dirty="0">
                <a:latin typeface="Arial"/>
                <a:cs typeface="Arial"/>
              </a:rPr>
              <a:t>Si</a:t>
            </a:r>
            <a:r>
              <a:rPr lang="en-IN" sz="1000" b="1" dirty="0">
                <a:latin typeface="Arial"/>
                <a:cs typeface="Arial"/>
              </a:rPr>
              <a:t>te</a:t>
            </a:r>
            <a:r>
              <a:rPr lang="en-IN" sz="1000" b="1" spc="-10" dirty="0">
                <a:latin typeface="Arial"/>
                <a:cs typeface="Arial"/>
              </a:rPr>
              <a:t> 30</a:t>
            </a:r>
            <a:r>
              <a:rPr lang="en-IN" sz="1000" b="1" dirty="0">
                <a:latin typeface="Arial"/>
                <a:cs typeface="Arial"/>
              </a:rPr>
              <a:t>9</a:t>
            </a:r>
            <a:endParaRPr lang="en-IN" sz="1000" dirty="0">
              <a:latin typeface="Arial"/>
              <a:cs typeface="Arial"/>
            </a:endParaRPr>
          </a:p>
        </p:txBody>
      </p:sp>
      <p:sp>
        <p:nvSpPr>
          <p:cNvPr id="19" name="object 19"/>
          <p:cNvSpPr/>
          <p:nvPr/>
        </p:nvSpPr>
        <p:spPr>
          <a:xfrm>
            <a:off x="2390667" y="5939416"/>
            <a:ext cx="879475" cy="154305"/>
          </a:xfrm>
          <a:custGeom>
            <a:avLst/>
            <a:gdLst/>
            <a:ahLst/>
            <a:cxnLst/>
            <a:rect l="l" t="t" r="r" b="b"/>
            <a:pathLst>
              <a:path w="879475" h="154304">
                <a:moveTo>
                  <a:pt x="879422" y="0"/>
                </a:moveTo>
                <a:lnTo>
                  <a:pt x="0" y="0"/>
                </a:lnTo>
                <a:lnTo>
                  <a:pt x="0" y="153887"/>
                </a:lnTo>
                <a:lnTo>
                  <a:pt x="879422" y="153887"/>
                </a:lnTo>
                <a:lnTo>
                  <a:pt x="879422" y="0"/>
                </a:lnTo>
                <a:close/>
              </a:path>
            </a:pathLst>
          </a:custGeom>
          <a:solidFill>
            <a:srgbClr val="FFFFFF"/>
          </a:solidFill>
        </p:spPr>
        <p:txBody>
          <a:bodyPr wrap="square" lIns="0" tIns="0" rIns="0" bIns="0" rtlCol="0"/>
          <a:lstStyle/>
          <a:p>
            <a:endParaRPr/>
          </a:p>
        </p:txBody>
      </p:sp>
      <p:sp>
        <p:nvSpPr>
          <p:cNvPr id="20" name="object 20"/>
          <p:cNvSpPr txBox="1"/>
          <p:nvPr/>
        </p:nvSpPr>
        <p:spPr>
          <a:xfrm>
            <a:off x="2377967" y="5925820"/>
            <a:ext cx="29146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MT"/>
                <a:cs typeface="Arial MT"/>
              </a:rPr>
              <a:t>Y</a:t>
            </a:r>
            <a:r>
              <a:rPr sz="1000" spc="-10" dirty="0">
                <a:latin typeface="Arial MT"/>
                <a:cs typeface="Arial MT"/>
              </a:rPr>
              <a:t>ea</a:t>
            </a:r>
            <a:r>
              <a:rPr sz="1000" dirty="0">
                <a:latin typeface="Arial MT"/>
                <a:cs typeface="Arial MT"/>
              </a:rPr>
              <a:t>r</a:t>
            </a:r>
            <a:endParaRPr sz="1000">
              <a:latin typeface="Arial MT"/>
              <a:cs typeface="Arial MT"/>
            </a:endParaRPr>
          </a:p>
        </p:txBody>
      </p:sp>
      <p:sp>
        <p:nvSpPr>
          <p:cNvPr id="21" name="object 21"/>
          <p:cNvSpPr/>
          <p:nvPr/>
        </p:nvSpPr>
        <p:spPr>
          <a:xfrm>
            <a:off x="5681268" y="5930071"/>
            <a:ext cx="879475" cy="154305"/>
          </a:xfrm>
          <a:custGeom>
            <a:avLst/>
            <a:gdLst/>
            <a:ahLst/>
            <a:cxnLst/>
            <a:rect l="l" t="t" r="r" b="b"/>
            <a:pathLst>
              <a:path w="879475" h="154304">
                <a:moveTo>
                  <a:pt x="879422" y="0"/>
                </a:moveTo>
                <a:lnTo>
                  <a:pt x="0" y="0"/>
                </a:lnTo>
                <a:lnTo>
                  <a:pt x="0" y="153888"/>
                </a:lnTo>
                <a:lnTo>
                  <a:pt x="879422" y="153888"/>
                </a:lnTo>
                <a:lnTo>
                  <a:pt x="879422" y="0"/>
                </a:lnTo>
                <a:close/>
              </a:path>
            </a:pathLst>
          </a:custGeom>
          <a:solidFill>
            <a:srgbClr val="FFFFFF"/>
          </a:solidFill>
        </p:spPr>
        <p:txBody>
          <a:bodyPr wrap="square" lIns="0" tIns="0" rIns="0" bIns="0" rtlCol="0"/>
          <a:lstStyle/>
          <a:p>
            <a:endParaRPr/>
          </a:p>
        </p:txBody>
      </p:sp>
      <p:sp>
        <p:nvSpPr>
          <p:cNvPr id="22" name="object 22"/>
          <p:cNvSpPr txBox="1"/>
          <p:nvPr/>
        </p:nvSpPr>
        <p:spPr>
          <a:xfrm>
            <a:off x="5668568" y="5916676"/>
            <a:ext cx="291465" cy="177800"/>
          </a:xfrm>
          <a:prstGeom prst="rect">
            <a:avLst/>
          </a:prstGeom>
        </p:spPr>
        <p:txBody>
          <a:bodyPr vert="horz" wrap="square" lIns="0" tIns="12700" rIns="0" bIns="0" rtlCol="0">
            <a:spAutoFit/>
          </a:bodyPr>
          <a:lstStyle/>
          <a:p>
            <a:pPr marL="12700">
              <a:lnSpc>
                <a:spcPct val="100000"/>
              </a:lnSpc>
              <a:spcBef>
                <a:spcPts val="100"/>
              </a:spcBef>
            </a:pPr>
            <a:r>
              <a:rPr sz="1000" spc="-5" dirty="0">
                <a:latin typeface="Arial MT"/>
                <a:cs typeface="Arial MT"/>
              </a:rPr>
              <a:t>Y</a:t>
            </a:r>
            <a:r>
              <a:rPr sz="1000" spc="-10" dirty="0">
                <a:latin typeface="Arial MT"/>
                <a:cs typeface="Arial MT"/>
              </a:rPr>
              <a:t>ea</a:t>
            </a:r>
            <a:r>
              <a:rPr sz="1000" dirty="0">
                <a:latin typeface="Arial MT"/>
                <a:cs typeface="Arial MT"/>
              </a:rPr>
              <a:t>r</a:t>
            </a:r>
            <a:endParaRPr sz="1000">
              <a:latin typeface="Arial MT"/>
              <a:cs typeface="Arial MT"/>
            </a:endParaRPr>
          </a:p>
        </p:txBody>
      </p:sp>
      <p:sp>
        <p:nvSpPr>
          <p:cNvPr id="26" name="object 26"/>
          <p:cNvSpPr txBox="1"/>
          <p:nvPr/>
        </p:nvSpPr>
        <p:spPr>
          <a:xfrm>
            <a:off x="11420856" y="6605361"/>
            <a:ext cx="96520" cy="167640"/>
          </a:xfrm>
          <a:prstGeom prst="rect">
            <a:avLst/>
          </a:prstGeom>
        </p:spPr>
        <p:txBody>
          <a:bodyPr vert="horz" wrap="square" lIns="0" tIns="635" rIns="0" bIns="0" rtlCol="0">
            <a:spAutoFit/>
          </a:bodyPr>
          <a:lstStyle/>
          <a:p>
            <a:pPr marL="12700">
              <a:lnSpc>
                <a:spcPct val="100000"/>
              </a:lnSpc>
              <a:spcBef>
                <a:spcPts val="5"/>
              </a:spcBef>
            </a:pPr>
            <a:r>
              <a:rPr sz="1000" b="1" dirty="0">
                <a:latin typeface="Arial"/>
                <a:cs typeface="Arial"/>
              </a:rPr>
              <a:t>4</a:t>
            </a:r>
            <a:endParaRPr sz="1000">
              <a:latin typeface="Arial"/>
              <a:cs typeface="Arial"/>
            </a:endParaRPr>
          </a:p>
        </p:txBody>
      </p:sp>
      <p:sp>
        <p:nvSpPr>
          <p:cNvPr id="23" name="object 23"/>
          <p:cNvSpPr txBox="1"/>
          <p:nvPr/>
        </p:nvSpPr>
        <p:spPr>
          <a:xfrm>
            <a:off x="5648387" y="3387224"/>
            <a:ext cx="879475" cy="154305"/>
          </a:xfrm>
          <a:prstGeom prst="rect">
            <a:avLst/>
          </a:prstGeom>
          <a:solidFill>
            <a:srgbClr val="FFFFFF"/>
          </a:solidFill>
        </p:spPr>
        <p:txBody>
          <a:bodyPr vert="horz" wrap="square" lIns="0" tIns="0" rIns="0" bIns="0" rtlCol="0">
            <a:spAutoFit/>
          </a:bodyPr>
          <a:lstStyle/>
          <a:p>
            <a:pPr>
              <a:lnSpc>
                <a:spcPct val="100000"/>
              </a:lnSpc>
            </a:pPr>
            <a:r>
              <a:rPr sz="1000" spc="-10" dirty="0">
                <a:latin typeface="Arial MT"/>
                <a:cs typeface="Arial MT"/>
              </a:rPr>
              <a:t>Year</a:t>
            </a:r>
            <a:endParaRPr sz="1000">
              <a:latin typeface="Arial MT"/>
              <a:cs typeface="Arial MT"/>
            </a:endParaRPr>
          </a:p>
        </p:txBody>
      </p:sp>
      <p:graphicFrame>
        <p:nvGraphicFramePr>
          <p:cNvPr id="3" name="Diagram 2">
            <a:extLst>
              <a:ext uri="{FF2B5EF4-FFF2-40B4-BE49-F238E27FC236}">
                <a16:creationId xmlns:a16="http://schemas.microsoft.com/office/drawing/2014/main" id="{2EBD6AB5-238B-3CAF-24BA-4478C5741971}"/>
              </a:ext>
            </a:extLst>
          </p:cNvPr>
          <p:cNvGraphicFramePr/>
          <p:nvPr>
            <p:extLst>
              <p:ext uri="{D42A27DB-BD31-4B8C-83A1-F6EECF244321}">
                <p14:modId xmlns:p14="http://schemas.microsoft.com/office/powerpoint/2010/main" val="1830541235"/>
              </p:ext>
            </p:extLst>
          </p:nvPr>
        </p:nvGraphicFramePr>
        <p:xfrm>
          <a:off x="7306941" y="1547050"/>
          <a:ext cx="4808859" cy="4701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95398" y="1877292"/>
            <a:ext cx="4542323" cy="3045246"/>
            <a:chOff x="681546" y="1841301"/>
            <a:chExt cx="4542323" cy="3045246"/>
          </a:xfrm>
        </p:grpSpPr>
        <p:pic>
          <p:nvPicPr>
            <p:cNvPr id="3" name="object 3"/>
            <p:cNvPicPr/>
            <p:nvPr/>
          </p:nvPicPr>
          <p:blipFill>
            <a:blip r:embed="rId2" cstate="print"/>
            <a:stretch>
              <a:fillRect/>
            </a:stretch>
          </p:blipFill>
          <p:spPr>
            <a:xfrm>
              <a:off x="721105" y="3822582"/>
              <a:ext cx="2274973" cy="507692"/>
            </a:xfrm>
            <a:prstGeom prst="rect">
              <a:avLst/>
            </a:prstGeom>
          </p:spPr>
        </p:pic>
        <p:sp>
          <p:nvSpPr>
            <p:cNvPr id="4" name="object 4"/>
            <p:cNvSpPr/>
            <p:nvPr/>
          </p:nvSpPr>
          <p:spPr>
            <a:xfrm>
              <a:off x="2916525" y="3702907"/>
              <a:ext cx="2221230" cy="1183640"/>
            </a:xfrm>
            <a:custGeom>
              <a:avLst/>
              <a:gdLst/>
              <a:ahLst/>
              <a:cxnLst/>
              <a:rect l="l" t="t" r="r" b="b"/>
              <a:pathLst>
                <a:path w="2221229" h="1183639">
                  <a:moveTo>
                    <a:pt x="0" y="0"/>
                  </a:moveTo>
                  <a:lnTo>
                    <a:pt x="714984" y="1183356"/>
                  </a:lnTo>
                </a:path>
                <a:path w="2221229" h="1183639">
                  <a:moveTo>
                    <a:pt x="0" y="0"/>
                  </a:moveTo>
                  <a:lnTo>
                    <a:pt x="2221126" y="1"/>
                  </a:lnTo>
                </a:path>
              </a:pathLst>
            </a:custGeom>
            <a:ln w="50800">
              <a:solidFill>
                <a:srgbClr val="6685FF"/>
              </a:solidFill>
            </a:ln>
          </p:spPr>
          <p:txBody>
            <a:bodyPr wrap="square" lIns="0" tIns="0" rIns="0" bIns="0" rtlCol="0"/>
            <a:lstStyle/>
            <a:p>
              <a:endParaRPr/>
            </a:p>
          </p:txBody>
        </p:sp>
        <p:sp>
          <p:nvSpPr>
            <p:cNvPr id="5" name="object 5"/>
            <p:cNvSpPr/>
            <p:nvPr/>
          </p:nvSpPr>
          <p:spPr>
            <a:xfrm>
              <a:off x="3689074" y="1841301"/>
              <a:ext cx="1534795" cy="2622550"/>
            </a:xfrm>
            <a:custGeom>
              <a:avLst/>
              <a:gdLst/>
              <a:ahLst/>
              <a:cxnLst/>
              <a:rect l="l" t="t" r="r" b="b"/>
              <a:pathLst>
                <a:path w="1534795" h="2622550">
                  <a:moveTo>
                    <a:pt x="0" y="0"/>
                  </a:moveTo>
                  <a:lnTo>
                    <a:pt x="1534632" y="2622062"/>
                  </a:lnTo>
                </a:path>
              </a:pathLst>
            </a:custGeom>
            <a:ln w="50800">
              <a:solidFill>
                <a:srgbClr val="FF0000"/>
              </a:solidFill>
            </a:ln>
          </p:spPr>
          <p:txBody>
            <a:bodyPr wrap="square" lIns="0" tIns="0" rIns="0" bIns="0" rtlCol="0"/>
            <a:lstStyle/>
            <a:p>
              <a:endParaRPr/>
            </a:p>
          </p:txBody>
        </p:sp>
        <p:sp>
          <p:nvSpPr>
            <p:cNvPr id="6" name="object 6"/>
            <p:cNvSpPr/>
            <p:nvPr/>
          </p:nvSpPr>
          <p:spPr>
            <a:xfrm>
              <a:off x="681546" y="1841301"/>
              <a:ext cx="3016885" cy="0"/>
            </a:xfrm>
            <a:custGeom>
              <a:avLst/>
              <a:gdLst/>
              <a:ahLst/>
              <a:cxnLst/>
              <a:rect l="l" t="t" r="r" b="b"/>
              <a:pathLst>
                <a:path w="3016885">
                  <a:moveTo>
                    <a:pt x="3016279" y="0"/>
                  </a:moveTo>
                  <a:lnTo>
                    <a:pt x="0" y="1"/>
                  </a:lnTo>
                </a:path>
              </a:pathLst>
            </a:custGeom>
            <a:ln w="50800">
              <a:solidFill>
                <a:srgbClr val="FF0000"/>
              </a:solidFill>
            </a:ln>
          </p:spPr>
          <p:txBody>
            <a:bodyPr wrap="square" lIns="0" tIns="0" rIns="0" bIns="0" rtlCol="0"/>
            <a:lstStyle/>
            <a:p>
              <a:endParaRPr/>
            </a:p>
          </p:txBody>
        </p:sp>
      </p:grpSp>
      <p:grpSp>
        <p:nvGrpSpPr>
          <p:cNvPr id="7" name="object 7"/>
          <p:cNvGrpSpPr/>
          <p:nvPr/>
        </p:nvGrpSpPr>
        <p:grpSpPr>
          <a:xfrm>
            <a:off x="5179508" y="2312572"/>
            <a:ext cx="2794000" cy="1711960"/>
            <a:chOff x="5179508" y="2312572"/>
            <a:chExt cx="2794000" cy="1711960"/>
          </a:xfrm>
        </p:grpSpPr>
        <p:sp>
          <p:nvSpPr>
            <p:cNvPr id="8" name="object 8"/>
            <p:cNvSpPr/>
            <p:nvPr/>
          </p:nvSpPr>
          <p:spPr>
            <a:xfrm>
              <a:off x="6576292" y="2342847"/>
              <a:ext cx="0" cy="1682114"/>
            </a:xfrm>
            <a:custGeom>
              <a:avLst/>
              <a:gdLst/>
              <a:ahLst/>
              <a:cxnLst/>
              <a:rect l="l" t="t" r="r" b="b"/>
              <a:pathLst>
                <a:path h="1682114">
                  <a:moveTo>
                    <a:pt x="0" y="1681610"/>
                  </a:moveTo>
                  <a:lnTo>
                    <a:pt x="1" y="0"/>
                  </a:lnTo>
                </a:path>
              </a:pathLst>
            </a:custGeom>
            <a:ln w="50800">
              <a:solidFill>
                <a:srgbClr val="33CCCC"/>
              </a:solidFill>
            </a:ln>
          </p:spPr>
          <p:txBody>
            <a:bodyPr wrap="square" lIns="0" tIns="0" rIns="0" bIns="0" rtlCol="0"/>
            <a:lstStyle/>
            <a:p>
              <a:endParaRPr/>
            </a:p>
          </p:txBody>
        </p:sp>
        <p:sp>
          <p:nvSpPr>
            <p:cNvPr id="9" name="object 9"/>
            <p:cNvSpPr/>
            <p:nvPr/>
          </p:nvSpPr>
          <p:spPr>
            <a:xfrm>
              <a:off x="5179508" y="2337972"/>
              <a:ext cx="2794000" cy="0"/>
            </a:xfrm>
            <a:custGeom>
              <a:avLst/>
              <a:gdLst/>
              <a:ahLst/>
              <a:cxnLst/>
              <a:rect l="l" t="t" r="r" b="b"/>
              <a:pathLst>
                <a:path w="2794000">
                  <a:moveTo>
                    <a:pt x="0" y="0"/>
                  </a:moveTo>
                  <a:lnTo>
                    <a:pt x="2793570" y="1"/>
                  </a:lnTo>
                </a:path>
              </a:pathLst>
            </a:custGeom>
            <a:ln w="50800">
              <a:solidFill>
                <a:srgbClr val="33CCCC"/>
              </a:solidFill>
            </a:ln>
          </p:spPr>
          <p:txBody>
            <a:bodyPr wrap="square" lIns="0" tIns="0" rIns="0" bIns="0" rtlCol="0"/>
            <a:lstStyle/>
            <a:p>
              <a:endParaRPr/>
            </a:p>
          </p:txBody>
        </p:sp>
      </p:grpSp>
      <p:grpSp>
        <p:nvGrpSpPr>
          <p:cNvPr id="10" name="object 10"/>
          <p:cNvGrpSpPr/>
          <p:nvPr/>
        </p:nvGrpSpPr>
        <p:grpSpPr>
          <a:xfrm>
            <a:off x="395742" y="1929064"/>
            <a:ext cx="11140440" cy="4929505"/>
            <a:chOff x="395742" y="1929064"/>
            <a:chExt cx="11140440" cy="4929505"/>
          </a:xfrm>
        </p:grpSpPr>
        <p:sp>
          <p:nvSpPr>
            <p:cNvPr id="11" name="object 11"/>
            <p:cNvSpPr/>
            <p:nvPr/>
          </p:nvSpPr>
          <p:spPr>
            <a:xfrm>
              <a:off x="7758578" y="4374786"/>
              <a:ext cx="1036319" cy="1397635"/>
            </a:xfrm>
            <a:custGeom>
              <a:avLst/>
              <a:gdLst/>
              <a:ahLst/>
              <a:cxnLst/>
              <a:rect l="l" t="t" r="r" b="b"/>
              <a:pathLst>
                <a:path w="1036320" h="1397635">
                  <a:moveTo>
                    <a:pt x="0" y="0"/>
                  </a:moveTo>
                  <a:lnTo>
                    <a:pt x="1035932" y="1397208"/>
                  </a:lnTo>
                </a:path>
              </a:pathLst>
            </a:custGeom>
            <a:ln w="50800">
              <a:solidFill>
                <a:srgbClr val="FFC000"/>
              </a:solidFill>
            </a:ln>
          </p:spPr>
          <p:txBody>
            <a:bodyPr wrap="square" lIns="0" tIns="0" rIns="0" bIns="0" rtlCol="0"/>
            <a:lstStyle/>
            <a:p>
              <a:endParaRPr/>
            </a:p>
          </p:txBody>
        </p:sp>
        <p:sp>
          <p:nvSpPr>
            <p:cNvPr id="12" name="object 12"/>
            <p:cNvSpPr/>
            <p:nvPr/>
          </p:nvSpPr>
          <p:spPr>
            <a:xfrm>
              <a:off x="8794509" y="5771994"/>
              <a:ext cx="2716530" cy="0"/>
            </a:xfrm>
            <a:custGeom>
              <a:avLst/>
              <a:gdLst/>
              <a:ahLst/>
              <a:cxnLst/>
              <a:rect l="l" t="t" r="r" b="b"/>
              <a:pathLst>
                <a:path w="2716529">
                  <a:moveTo>
                    <a:pt x="2715947" y="0"/>
                  </a:moveTo>
                  <a:lnTo>
                    <a:pt x="0" y="1"/>
                  </a:lnTo>
                </a:path>
              </a:pathLst>
            </a:custGeom>
            <a:ln w="50800">
              <a:solidFill>
                <a:srgbClr val="F7BF45"/>
              </a:solidFill>
            </a:ln>
          </p:spPr>
          <p:txBody>
            <a:bodyPr wrap="square" lIns="0" tIns="0" rIns="0" bIns="0" rtlCol="0"/>
            <a:lstStyle/>
            <a:p>
              <a:endParaRPr/>
            </a:p>
          </p:txBody>
        </p:sp>
        <p:sp>
          <p:nvSpPr>
            <p:cNvPr id="13" name="object 13"/>
            <p:cNvSpPr/>
            <p:nvPr/>
          </p:nvSpPr>
          <p:spPr>
            <a:xfrm>
              <a:off x="407367" y="1929064"/>
              <a:ext cx="9255760" cy="4929505"/>
            </a:xfrm>
            <a:custGeom>
              <a:avLst/>
              <a:gdLst/>
              <a:ahLst/>
              <a:cxnLst/>
              <a:rect l="l" t="t" r="r" b="b"/>
              <a:pathLst>
                <a:path w="9255760" h="4929505">
                  <a:moveTo>
                    <a:pt x="8998046" y="0"/>
                  </a:moveTo>
                  <a:lnTo>
                    <a:pt x="8343293" y="397022"/>
                  </a:lnTo>
                  <a:lnTo>
                    <a:pt x="8598454" y="397022"/>
                  </a:lnTo>
                  <a:lnTo>
                    <a:pt x="7394864" y="2102411"/>
                  </a:lnTo>
                  <a:lnTo>
                    <a:pt x="0" y="4928935"/>
                  </a:lnTo>
                  <a:lnTo>
                    <a:pt x="4183683" y="4928935"/>
                  </a:lnTo>
                  <a:lnTo>
                    <a:pt x="8085725" y="2102411"/>
                  </a:lnTo>
                  <a:lnTo>
                    <a:pt x="9022119" y="397022"/>
                  </a:lnTo>
                  <a:lnTo>
                    <a:pt x="9255616" y="397022"/>
                  </a:lnTo>
                  <a:lnTo>
                    <a:pt x="8998046" y="0"/>
                  </a:lnTo>
                  <a:close/>
                </a:path>
              </a:pathLst>
            </a:custGeom>
            <a:solidFill>
              <a:srgbClr val="D9D9D9"/>
            </a:solidFill>
          </p:spPr>
          <p:txBody>
            <a:bodyPr wrap="square" lIns="0" tIns="0" rIns="0" bIns="0" rtlCol="0"/>
            <a:lstStyle/>
            <a:p>
              <a:endParaRPr/>
            </a:p>
          </p:txBody>
        </p:sp>
        <p:sp>
          <p:nvSpPr>
            <p:cNvPr id="14" name="object 14"/>
            <p:cNvSpPr/>
            <p:nvPr/>
          </p:nvSpPr>
          <p:spPr>
            <a:xfrm>
              <a:off x="395742" y="4120052"/>
              <a:ext cx="7960995" cy="2738120"/>
            </a:xfrm>
            <a:custGeom>
              <a:avLst/>
              <a:gdLst/>
              <a:ahLst/>
              <a:cxnLst/>
              <a:rect l="l" t="t" r="r" b="b"/>
              <a:pathLst>
                <a:path w="7960995" h="2738120">
                  <a:moveTo>
                    <a:pt x="7960465" y="0"/>
                  </a:moveTo>
                  <a:lnTo>
                    <a:pt x="7279571" y="0"/>
                  </a:lnTo>
                  <a:lnTo>
                    <a:pt x="0" y="2737948"/>
                  </a:lnTo>
                  <a:lnTo>
                    <a:pt x="4118218" y="2737948"/>
                  </a:lnTo>
                  <a:lnTo>
                    <a:pt x="7960465" y="0"/>
                  </a:lnTo>
                  <a:close/>
                </a:path>
              </a:pathLst>
            </a:custGeom>
            <a:solidFill>
              <a:srgbClr val="BFBFBF"/>
            </a:solidFill>
          </p:spPr>
          <p:txBody>
            <a:bodyPr wrap="square" lIns="0" tIns="0" rIns="0" bIns="0" rtlCol="0"/>
            <a:lstStyle/>
            <a:p>
              <a:endParaRPr/>
            </a:p>
          </p:txBody>
        </p:sp>
        <p:sp>
          <p:nvSpPr>
            <p:cNvPr id="15" name="object 15"/>
            <p:cNvSpPr/>
            <p:nvPr/>
          </p:nvSpPr>
          <p:spPr>
            <a:xfrm>
              <a:off x="3224720" y="4315155"/>
              <a:ext cx="4533900" cy="2054860"/>
            </a:xfrm>
            <a:custGeom>
              <a:avLst/>
              <a:gdLst/>
              <a:ahLst/>
              <a:cxnLst/>
              <a:rect l="l" t="t" r="r" b="b"/>
              <a:pathLst>
                <a:path w="4533900" h="2054860">
                  <a:moveTo>
                    <a:pt x="1436077" y="1878164"/>
                  </a:moveTo>
                  <a:lnTo>
                    <a:pt x="1421485" y="1842668"/>
                  </a:lnTo>
                  <a:lnTo>
                    <a:pt x="1379651" y="1809623"/>
                  </a:lnTo>
                  <a:lnTo>
                    <a:pt x="1313446" y="1779701"/>
                  </a:lnTo>
                  <a:lnTo>
                    <a:pt x="1272108" y="1766150"/>
                  </a:lnTo>
                  <a:lnTo>
                    <a:pt x="1225765" y="1753641"/>
                  </a:lnTo>
                  <a:lnTo>
                    <a:pt x="1174775" y="1742274"/>
                  </a:lnTo>
                  <a:lnTo>
                    <a:pt x="1119505" y="1732140"/>
                  </a:lnTo>
                  <a:lnTo>
                    <a:pt x="1060297" y="1723313"/>
                  </a:lnTo>
                  <a:lnTo>
                    <a:pt x="997534" y="1715897"/>
                  </a:lnTo>
                  <a:lnTo>
                    <a:pt x="931557" y="1709978"/>
                  </a:lnTo>
                  <a:lnTo>
                    <a:pt x="862749" y="1705635"/>
                  </a:lnTo>
                  <a:lnTo>
                    <a:pt x="791451" y="1702968"/>
                  </a:lnTo>
                  <a:lnTo>
                    <a:pt x="718032" y="1702066"/>
                  </a:lnTo>
                  <a:lnTo>
                    <a:pt x="644626" y="1702968"/>
                  </a:lnTo>
                  <a:lnTo>
                    <a:pt x="573328" y="1705635"/>
                  </a:lnTo>
                  <a:lnTo>
                    <a:pt x="504507" y="1709978"/>
                  </a:lnTo>
                  <a:lnTo>
                    <a:pt x="438543" y="1715897"/>
                  </a:lnTo>
                  <a:lnTo>
                    <a:pt x="375780" y="1723313"/>
                  </a:lnTo>
                  <a:lnTo>
                    <a:pt x="316572" y="1732140"/>
                  </a:lnTo>
                  <a:lnTo>
                    <a:pt x="261289" y="1742274"/>
                  </a:lnTo>
                  <a:lnTo>
                    <a:pt x="210299" y="1753641"/>
                  </a:lnTo>
                  <a:lnTo>
                    <a:pt x="163957" y="1766150"/>
                  </a:lnTo>
                  <a:lnTo>
                    <a:pt x="122631" y="1779701"/>
                  </a:lnTo>
                  <a:lnTo>
                    <a:pt x="86664" y="1794217"/>
                  </a:lnTo>
                  <a:lnTo>
                    <a:pt x="32270" y="1825790"/>
                  </a:lnTo>
                  <a:lnTo>
                    <a:pt x="3708" y="1860156"/>
                  </a:lnTo>
                  <a:lnTo>
                    <a:pt x="0" y="1878164"/>
                  </a:lnTo>
                  <a:lnTo>
                    <a:pt x="3708" y="1896173"/>
                  </a:lnTo>
                  <a:lnTo>
                    <a:pt x="32270" y="1930527"/>
                  </a:lnTo>
                  <a:lnTo>
                    <a:pt x="86664" y="1962099"/>
                  </a:lnTo>
                  <a:lnTo>
                    <a:pt x="122631" y="1976628"/>
                  </a:lnTo>
                  <a:lnTo>
                    <a:pt x="163957" y="1990178"/>
                  </a:lnTo>
                  <a:lnTo>
                    <a:pt x="210299" y="2002688"/>
                  </a:lnTo>
                  <a:lnTo>
                    <a:pt x="261289" y="2014054"/>
                  </a:lnTo>
                  <a:lnTo>
                    <a:pt x="316572" y="2024189"/>
                  </a:lnTo>
                  <a:lnTo>
                    <a:pt x="375780" y="2033003"/>
                  </a:lnTo>
                  <a:lnTo>
                    <a:pt x="438543" y="2040420"/>
                  </a:lnTo>
                  <a:lnTo>
                    <a:pt x="504507" y="2046351"/>
                  </a:lnTo>
                  <a:lnTo>
                    <a:pt x="573328" y="2050681"/>
                  </a:lnTo>
                  <a:lnTo>
                    <a:pt x="644626" y="2053348"/>
                  </a:lnTo>
                  <a:lnTo>
                    <a:pt x="718032" y="2054263"/>
                  </a:lnTo>
                  <a:lnTo>
                    <a:pt x="791451" y="2053348"/>
                  </a:lnTo>
                  <a:lnTo>
                    <a:pt x="862749" y="2050681"/>
                  </a:lnTo>
                  <a:lnTo>
                    <a:pt x="931557" y="2046351"/>
                  </a:lnTo>
                  <a:lnTo>
                    <a:pt x="997534" y="2040420"/>
                  </a:lnTo>
                  <a:lnTo>
                    <a:pt x="1060297" y="2033003"/>
                  </a:lnTo>
                  <a:lnTo>
                    <a:pt x="1119505" y="2024189"/>
                  </a:lnTo>
                  <a:lnTo>
                    <a:pt x="1174775" y="2014054"/>
                  </a:lnTo>
                  <a:lnTo>
                    <a:pt x="1225765" y="2002688"/>
                  </a:lnTo>
                  <a:lnTo>
                    <a:pt x="1272108" y="1990178"/>
                  </a:lnTo>
                  <a:lnTo>
                    <a:pt x="1313446" y="1976628"/>
                  </a:lnTo>
                  <a:lnTo>
                    <a:pt x="1349413" y="1962099"/>
                  </a:lnTo>
                  <a:lnTo>
                    <a:pt x="1403794" y="1930527"/>
                  </a:lnTo>
                  <a:lnTo>
                    <a:pt x="1432369" y="1896173"/>
                  </a:lnTo>
                  <a:lnTo>
                    <a:pt x="1436077" y="1878164"/>
                  </a:lnTo>
                  <a:close/>
                </a:path>
                <a:path w="4533900" h="2054860">
                  <a:moveTo>
                    <a:pt x="2756344" y="1103096"/>
                  </a:moveTo>
                  <a:lnTo>
                    <a:pt x="2737485" y="1068666"/>
                  </a:lnTo>
                  <a:lnTo>
                    <a:pt x="2684246" y="1037729"/>
                  </a:lnTo>
                  <a:lnTo>
                    <a:pt x="2646311" y="1023950"/>
                  </a:lnTo>
                  <a:lnTo>
                    <a:pt x="2601671" y="1011516"/>
                  </a:lnTo>
                  <a:lnTo>
                    <a:pt x="2550960" y="1000569"/>
                  </a:lnTo>
                  <a:lnTo>
                    <a:pt x="2494800" y="991260"/>
                  </a:lnTo>
                  <a:lnTo>
                    <a:pt x="2433815" y="983754"/>
                  </a:lnTo>
                  <a:lnTo>
                    <a:pt x="2368651" y="978204"/>
                  </a:lnTo>
                  <a:lnTo>
                    <a:pt x="2299919" y="974763"/>
                  </a:lnTo>
                  <a:lnTo>
                    <a:pt x="2228265" y="973582"/>
                  </a:lnTo>
                  <a:lnTo>
                    <a:pt x="2156599" y="974763"/>
                  </a:lnTo>
                  <a:lnTo>
                    <a:pt x="2087880" y="978204"/>
                  </a:lnTo>
                  <a:lnTo>
                    <a:pt x="2022703" y="983754"/>
                  </a:lnTo>
                  <a:lnTo>
                    <a:pt x="1961730" y="991260"/>
                  </a:lnTo>
                  <a:lnTo>
                    <a:pt x="1905571" y="1000569"/>
                  </a:lnTo>
                  <a:lnTo>
                    <a:pt x="1854847" y="1011516"/>
                  </a:lnTo>
                  <a:lnTo>
                    <a:pt x="1810207" y="1023950"/>
                  </a:lnTo>
                  <a:lnTo>
                    <a:pt x="1772272" y="1037729"/>
                  </a:lnTo>
                  <a:lnTo>
                    <a:pt x="1719046" y="1068666"/>
                  </a:lnTo>
                  <a:lnTo>
                    <a:pt x="1700174" y="1103096"/>
                  </a:lnTo>
                  <a:lnTo>
                    <a:pt x="1705000" y="1120673"/>
                  </a:lnTo>
                  <a:lnTo>
                    <a:pt x="1741678" y="1153502"/>
                  </a:lnTo>
                  <a:lnTo>
                    <a:pt x="1810207" y="1182230"/>
                  </a:lnTo>
                  <a:lnTo>
                    <a:pt x="1854847" y="1194676"/>
                  </a:lnTo>
                  <a:lnTo>
                    <a:pt x="1905571" y="1205623"/>
                  </a:lnTo>
                  <a:lnTo>
                    <a:pt x="1961730" y="1214920"/>
                  </a:lnTo>
                  <a:lnTo>
                    <a:pt x="2022703" y="1222425"/>
                  </a:lnTo>
                  <a:lnTo>
                    <a:pt x="2087880" y="1227975"/>
                  </a:lnTo>
                  <a:lnTo>
                    <a:pt x="2156599" y="1231430"/>
                  </a:lnTo>
                  <a:lnTo>
                    <a:pt x="2228265" y="1232611"/>
                  </a:lnTo>
                  <a:lnTo>
                    <a:pt x="2299919" y="1231430"/>
                  </a:lnTo>
                  <a:lnTo>
                    <a:pt x="2368651" y="1227975"/>
                  </a:lnTo>
                  <a:lnTo>
                    <a:pt x="2433815" y="1222425"/>
                  </a:lnTo>
                  <a:lnTo>
                    <a:pt x="2494800" y="1214920"/>
                  </a:lnTo>
                  <a:lnTo>
                    <a:pt x="2550960" y="1205623"/>
                  </a:lnTo>
                  <a:lnTo>
                    <a:pt x="2601671" y="1194676"/>
                  </a:lnTo>
                  <a:lnTo>
                    <a:pt x="2646311" y="1182230"/>
                  </a:lnTo>
                  <a:lnTo>
                    <a:pt x="2684246" y="1168463"/>
                  </a:lnTo>
                  <a:lnTo>
                    <a:pt x="2737485" y="1137526"/>
                  </a:lnTo>
                  <a:lnTo>
                    <a:pt x="2756344" y="1103096"/>
                  </a:lnTo>
                  <a:close/>
                </a:path>
                <a:path w="4533900" h="2054860">
                  <a:moveTo>
                    <a:pt x="3727297" y="542518"/>
                  </a:moveTo>
                  <a:lnTo>
                    <a:pt x="3699522" y="508787"/>
                  </a:lnTo>
                  <a:lnTo>
                    <a:pt x="3623780" y="481228"/>
                  </a:lnTo>
                  <a:lnTo>
                    <a:pt x="3571468" y="470649"/>
                  </a:lnTo>
                  <a:lnTo>
                    <a:pt x="3511435" y="462661"/>
                  </a:lnTo>
                  <a:lnTo>
                    <a:pt x="3445091" y="457606"/>
                  </a:lnTo>
                  <a:lnTo>
                    <a:pt x="3373869" y="455841"/>
                  </a:lnTo>
                  <a:lnTo>
                    <a:pt x="3302647" y="457606"/>
                  </a:lnTo>
                  <a:lnTo>
                    <a:pt x="3236303" y="462661"/>
                  </a:lnTo>
                  <a:lnTo>
                    <a:pt x="3176270" y="470649"/>
                  </a:lnTo>
                  <a:lnTo>
                    <a:pt x="3123958" y="481228"/>
                  </a:lnTo>
                  <a:lnTo>
                    <a:pt x="3080804" y="494055"/>
                  </a:lnTo>
                  <a:lnTo>
                    <a:pt x="3027629" y="525056"/>
                  </a:lnTo>
                  <a:lnTo>
                    <a:pt x="3020453" y="542518"/>
                  </a:lnTo>
                  <a:lnTo>
                    <a:pt x="3027629" y="559993"/>
                  </a:lnTo>
                  <a:lnTo>
                    <a:pt x="3080804" y="590981"/>
                  </a:lnTo>
                  <a:lnTo>
                    <a:pt x="3123958" y="603808"/>
                  </a:lnTo>
                  <a:lnTo>
                    <a:pt x="3176270" y="614400"/>
                  </a:lnTo>
                  <a:lnTo>
                    <a:pt x="3236303" y="622388"/>
                  </a:lnTo>
                  <a:lnTo>
                    <a:pt x="3302647" y="627443"/>
                  </a:lnTo>
                  <a:lnTo>
                    <a:pt x="3373869" y="629196"/>
                  </a:lnTo>
                  <a:lnTo>
                    <a:pt x="3445091" y="627443"/>
                  </a:lnTo>
                  <a:lnTo>
                    <a:pt x="3511435" y="622388"/>
                  </a:lnTo>
                  <a:lnTo>
                    <a:pt x="3571468" y="614400"/>
                  </a:lnTo>
                  <a:lnTo>
                    <a:pt x="3623780" y="603808"/>
                  </a:lnTo>
                  <a:lnTo>
                    <a:pt x="3666934" y="590981"/>
                  </a:lnTo>
                  <a:lnTo>
                    <a:pt x="3720109" y="559993"/>
                  </a:lnTo>
                  <a:lnTo>
                    <a:pt x="3727297" y="542518"/>
                  </a:lnTo>
                  <a:close/>
                </a:path>
                <a:path w="4533900" h="2054860">
                  <a:moveTo>
                    <a:pt x="4533849" y="59639"/>
                  </a:moveTo>
                  <a:lnTo>
                    <a:pt x="4496816" y="29540"/>
                  </a:lnTo>
                  <a:lnTo>
                    <a:pt x="4454410" y="17462"/>
                  </a:lnTo>
                  <a:lnTo>
                    <a:pt x="4399521" y="8140"/>
                  </a:lnTo>
                  <a:lnTo>
                    <a:pt x="4334726" y="2133"/>
                  </a:lnTo>
                  <a:lnTo>
                    <a:pt x="4262628" y="0"/>
                  </a:lnTo>
                  <a:lnTo>
                    <a:pt x="4190517" y="2133"/>
                  </a:lnTo>
                  <a:lnTo>
                    <a:pt x="4125722" y="8140"/>
                  </a:lnTo>
                  <a:lnTo>
                    <a:pt x="4070832" y="17462"/>
                  </a:lnTo>
                  <a:lnTo>
                    <a:pt x="4028427" y="29540"/>
                  </a:lnTo>
                  <a:lnTo>
                    <a:pt x="3991394" y="59639"/>
                  </a:lnTo>
                  <a:lnTo>
                    <a:pt x="4001084" y="75488"/>
                  </a:lnTo>
                  <a:lnTo>
                    <a:pt x="4070832" y="101815"/>
                  </a:lnTo>
                  <a:lnTo>
                    <a:pt x="4125722" y="111137"/>
                  </a:lnTo>
                  <a:lnTo>
                    <a:pt x="4190517" y="117144"/>
                  </a:lnTo>
                  <a:lnTo>
                    <a:pt x="4262628" y="119278"/>
                  </a:lnTo>
                  <a:lnTo>
                    <a:pt x="4334726" y="117144"/>
                  </a:lnTo>
                  <a:lnTo>
                    <a:pt x="4399521" y="111137"/>
                  </a:lnTo>
                  <a:lnTo>
                    <a:pt x="4454410" y="101815"/>
                  </a:lnTo>
                  <a:lnTo>
                    <a:pt x="4496816" y="89738"/>
                  </a:lnTo>
                  <a:lnTo>
                    <a:pt x="4533849" y="59639"/>
                  </a:lnTo>
                  <a:close/>
                </a:path>
              </a:pathLst>
            </a:custGeom>
            <a:solidFill>
              <a:srgbClr val="A6A6A6"/>
            </a:solidFill>
          </p:spPr>
          <p:txBody>
            <a:bodyPr wrap="square" lIns="0" tIns="0" rIns="0" bIns="0" rtlCol="0"/>
            <a:lstStyle/>
            <a:p>
              <a:endParaRPr/>
            </a:p>
          </p:txBody>
        </p:sp>
        <p:sp>
          <p:nvSpPr>
            <p:cNvPr id="16" name="object 16"/>
            <p:cNvSpPr/>
            <p:nvPr/>
          </p:nvSpPr>
          <p:spPr>
            <a:xfrm>
              <a:off x="6192169" y="3996009"/>
              <a:ext cx="828675" cy="828675"/>
            </a:xfrm>
            <a:custGeom>
              <a:avLst/>
              <a:gdLst/>
              <a:ahLst/>
              <a:cxnLst/>
              <a:rect l="l" t="t" r="r" b="b"/>
              <a:pathLst>
                <a:path w="828675" h="828675">
                  <a:moveTo>
                    <a:pt x="414237" y="0"/>
                  </a:moveTo>
                  <a:lnTo>
                    <a:pt x="365928" y="2786"/>
                  </a:lnTo>
                  <a:lnTo>
                    <a:pt x="319256" y="10940"/>
                  </a:lnTo>
                  <a:lnTo>
                    <a:pt x="274532" y="24149"/>
                  </a:lnTo>
                  <a:lnTo>
                    <a:pt x="232066" y="42103"/>
                  </a:lnTo>
                  <a:lnTo>
                    <a:pt x="192169" y="64491"/>
                  </a:lnTo>
                  <a:lnTo>
                    <a:pt x="155153" y="91002"/>
                  </a:lnTo>
                  <a:lnTo>
                    <a:pt x="121327" y="121326"/>
                  </a:lnTo>
                  <a:lnTo>
                    <a:pt x="91003" y="155152"/>
                  </a:lnTo>
                  <a:lnTo>
                    <a:pt x="64491" y="192169"/>
                  </a:lnTo>
                  <a:lnTo>
                    <a:pt x="42103" y="232065"/>
                  </a:lnTo>
                  <a:lnTo>
                    <a:pt x="24149" y="274531"/>
                  </a:lnTo>
                  <a:lnTo>
                    <a:pt x="10940" y="319256"/>
                  </a:lnTo>
                  <a:lnTo>
                    <a:pt x="2786" y="365928"/>
                  </a:lnTo>
                  <a:lnTo>
                    <a:pt x="0" y="414237"/>
                  </a:lnTo>
                  <a:lnTo>
                    <a:pt x="2786" y="462545"/>
                  </a:lnTo>
                  <a:lnTo>
                    <a:pt x="10940" y="509217"/>
                  </a:lnTo>
                  <a:lnTo>
                    <a:pt x="24149" y="553942"/>
                  </a:lnTo>
                  <a:lnTo>
                    <a:pt x="42103" y="596408"/>
                  </a:lnTo>
                  <a:lnTo>
                    <a:pt x="64491" y="636304"/>
                  </a:lnTo>
                  <a:lnTo>
                    <a:pt x="91003" y="673321"/>
                  </a:lnTo>
                  <a:lnTo>
                    <a:pt x="121327" y="707146"/>
                  </a:lnTo>
                  <a:lnTo>
                    <a:pt x="155153" y="737470"/>
                  </a:lnTo>
                  <a:lnTo>
                    <a:pt x="192169" y="763982"/>
                  </a:lnTo>
                  <a:lnTo>
                    <a:pt x="232066" y="786370"/>
                  </a:lnTo>
                  <a:lnTo>
                    <a:pt x="274532" y="804324"/>
                  </a:lnTo>
                  <a:lnTo>
                    <a:pt x="319256" y="817534"/>
                  </a:lnTo>
                  <a:lnTo>
                    <a:pt x="365928" y="825687"/>
                  </a:lnTo>
                  <a:lnTo>
                    <a:pt x="414237" y="828474"/>
                  </a:lnTo>
                  <a:lnTo>
                    <a:pt x="462545" y="825687"/>
                  </a:lnTo>
                  <a:lnTo>
                    <a:pt x="509217" y="817534"/>
                  </a:lnTo>
                  <a:lnTo>
                    <a:pt x="553942" y="804324"/>
                  </a:lnTo>
                  <a:lnTo>
                    <a:pt x="596408" y="786370"/>
                  </a:lnTo>
                  <a:lnTo>
                    <a:pt x="636304" y="763982"/>
                  </a:lnTo>
                  <a:lnTo>
                    <a:pt x="673321" y="737470"/>
                  </a:lnTo>
                  <a:lnTo>
                    <a:pt x="707146" y="707146"/>
                  </a:lnTo>
                  <a:lnTo>
                    <a:pt x="737470" y="673321"/>
                  </a:lnTo>
                  <a:lnTo>
                    <a:pt x="763982" y="636304"/>
                  </a:lnTo>
                  <a:lnTo>
                    <a:pt x="786370" y="596408"/>
                  </a:lnTo>
                  <a:lnTo>
                    <a:pt x="804324" y="553942"/>
                  </a:lnTo>
                  <a:lnTo>
                    <a:pt x="817534" y="509217"/>
                  </a:lnTo>
                  <a:lnTo>
                    <a:pt x="825687" y="462545"/>
                  </a:lnTo>
                  <a:lnTo>
                    <a:pt x="828474" y="414237"/>
                  </a:lnTo>
                  <a:lnTo>
                    <a:pt x="825687" y="365928"/>
                  </a:lnTo>
                  <a:lnTo>
                    <a:pt x="817534" y="319256"/>
                  </a:lnTo>
                  <a:lnTo>
                    <a:pt x="804324" y="274531"/>
                  </a:lnTo>
                  <a:lnTo>
                    <a:pt x="786370" y="232065"/>
                  </a:lnTo>
                  <a:lnTo>
                    <a:pt x="763982" y="192169"/>
                  </a:lnTo>
                  <a:lnTo>
                    <a:pt x="737470" y="155152"/>
                  </a:lnTo>
                  <a:lnTo>
                    <a:pt x="707146" y="121326"/>
                  </a:lnTo>
                  <a:lnTo>
                    <a:pt x="673321" y="91002"/>
                  </a:lnTo>
                  <a:lnTo>
                    <a:pt x="636304" y="64491"/>
                  </a:lnTo>
                  <a:lnTo>
                    <a:pt x="596408" y="42103"/>
                  </a:lnTo>
                  <a:lnTo>
                    <a:pt x="553942" y="24149"/>
                  </a:lnTo>
                  <a:lnTo>
                    <a:pt x="509217" y="10940"/>
                  </a:lnTo>
                  <a:lnTo>
                    <a:pt x="462545" y="2786"/>
                  </a:lnTo>
                  <a:lnTo>
                    <a:pt x="414237" y="0"/>
                  </a:lnTo>
                  <a:close/>
                </a:path>
              </a:pathLst>
            </a:custGeom>
            <a:solidFill>
              <a:srgbClr val="33CCCC"/>
            </a:solidFill>
          </p:spPr>
          <p:txBody>
            <a:bodyPr wrap="square" lIns="0" tIns="0" rIns="0" bIns="0" rtlCol="0"/>
            <a:lstStyle/>
            <a:p>
              <a:endParaRPr/>
            </a:p>
          </p:txBody>
        </p:sp>
        <p:sp>
          <p:nvSpPr>
            <p:cNvPr id="17" name="object 17"/>
            <p:cNvSpPr/>
            <p:nvPr/>
          </p:nvSpPr>
          <p:spPr>
            <a:xfrm>
              <a:off x="3224721" y="4773269"/>
              <a:ext cx="1436370" cy="1436370"/>
            </a:xfrm>
            <a:custGeom>
              <a:avLst/>
              <a:gdLst/>
              <a:ahLst/>
              <a:cxnLst/>
              <a:rect l="l" t="t" r="r" b="b"/>
              <a:pathLst>
                <a:path w="1436370" h="1436370">
                  <a:moveTo>
                    <a:pt x="718041" y="0"/>
                  </a:moveTo>
                  <a:lnTo>
                    <a:pt x="670830" y="1527"/>
                  </a:lnTo>
                  <a:lnTo>
                    <a:pt x="624434" y="6046"/>
                  </a:lnTo>
                  <a:lnTo>
                    <a:pt x="578948" y="13462"/>
                  </a:lnTo>
                  <a:lnTo>
                    <a:pt x="534467" y="23680"/>
                  </a:lnTo>
                  <a:lnTo>
                    <a:pt x="491085" y="36606"/>
                  </a:lnTo>
                  <a:lnTo>
                    <a:pt x="448897" y="52145"/>
                  </a:lnTo>
                  <a:lnTo>
                    <a:pt x="407997" y="70202"/>
                  </a:lnTo>
                  <a:lnTo>
                    <a:pt x="368480" y="90684"/>
                  </a:lnTo>
                  <a:lnTo>
                    <a:pt x="330442" y="113495"/>
                  </a:lnTo>
                  <a:lnTo>
                    <a:pt x="293975" y="138540"/>
                  </a:lnTo>
                  <a:lnTo>
                    <a:pt x="259176" y="165726"/>
                  </a:lnTo>
                  <a:lnTo>
                    <a:pt x="226138" y="194957"/>
                  </a:lnTo>
                  <a:lnTo>
                    <a:pt x="194956" y="226138"/>
                  </a:lnTo>
                  <a:lnTo>
                    <a:pt x="165726" y="259176"/>
                  </a:lnTo>
                  <a:lnTo>
                    <a:pt x="138540" y="293976"/>
                  </a:lnTo>
                  <a:lnTo>
                    <a:pt x="113495" y="330442"/>
                  </a:lnTo>
                  <a:lnTo>
                    <a:pt x="90684" y="368481"/>
                  </a:lnTo>
                  <a:lnTo>
                    <a:pt x="70202" y="407997"/>
                  </a:lnTo>
                  <a:lnTo>
                    <a:pt x="52145" y="448897"/>
                  </a:lnTo>
                  <a:lnTo>
                    <a:pt x="36606" y="491085"/>
                  </a:lnTo>
                  <a:lnTo>
                    <a:pt x="23680" y="534467"/>
                  </a:lnTo>
                  <a:lnTo>
                    <a:pt x="13462" y="578949"/>
                  </a:lnTo>
                  <a:lnTo>
                    <a:pt x="6046" y="624435"/>
                  </a:lnTo>
                  <a:lnTo>
                    <a:pt x="1527" y="670831"/>
                  </a:lnTo>
                  <a:lnTo>
                    <a:pt x="0" y="718042"/>
                  </a:lnTo>
                  <a:lnTo>
                    <a:pt x="1527" y="765254"/>
                  </a:lnTo>
                  <a:lnTo>
                    <a:pt x="6046" y="811650"/>
                  </a:lnTo>
                  <a:lnTo>
                    <a:pt x="13462" y="857136"/>
                  </a:lnTo>
                  <a:lnTo>
                    <a:pt x="23680" y="901617"/>
                  </a:lnTo>
                  <a:lnTo>
                    <a:pt x="36606" y="944999"/>
                  </a:lnTo>
                  <a:lnTo>
                    <a:pt x="52145" y="987187"/>
                  </a:lnTo>
                  <a:lnTo>
                    <a:pt x="70202" y="1028086"/>
                  </a:lnTo>
                  <a:lnTo>
                    <a:pt x="90684" y="1067603"/>
                  </a:lnTo>
                  <a:lnTo>
                    <a:pt x="113495" y="1105642"/>
                  </a:lnTo>
                  <a:lnTo>
                    <a:pt x="138540" y="1142108"/>
                  </a:lnTo>
                  <a:lnTo>
                    <a:pt x="165726" y="1176907"/>
                  </a:lnTo>
                  <a:lnTo>
                    <a:pt x="194956" y="1209945"/>
                  </a:lnTo>
                  <a:lnTo>
                    <a:pt x="226138" y="1241127"/>
                  </a:lnTo>
                  <a:lnTo>
                    <a:pt x="259176" y="1270358"/>
                  </a:lnTo>
                  <a:lnTo>
                    <a:pt x="293975" y="1297543"/>
                  </a:lnTo>
                  <a:lnTo>
                    <a:pt x="330442" y="1322589"/>
                  </a:lnTo>
                  <a:lnTo>
                    <a:pt x="368480" y="1345399"/>
                  </a:lnTo>
                  <a:lnTo>
                    <a:pt x="407997" y="1365881"/>
                  </a:lnTo>
                  <a:lnTo>
                    <a:pt x="448897" y="1383938"/>
                  </a:lnTo>
                  <a:lnTo>
                    <a:pt x="491085" y="1399477"/>
                  </a:lnTo>
                  <a:lnTo>
                    <a:pt x="534467" y="1412403"/>
                  </a:lnTo>
                  <a:lnTo>
                    <a:pt x="578948" y="1422622"/>
                  </a:lnTo>
                  <a:lnTo>
                    <a:pt x="624434" y="1430037"/>
                  </a:lnTo>
                  <a:lnTo>
                    <a:pt x="670830" y="1434556"/>
                  </a:lnTo>
                  <a:lnTo>
                    <a:pt x="718041" y="1436084"/>
                  </a:lnTo>
                  <a:lnTo>
                    <a:pt x="765252" y="1434556"/>
                  </a:lnTo>
                  <a:lnTo>
                    <a:pt x="811649" y="1430037"/>
                  </a:lnTo>
                  <a:lnTo>
                    <a:pt x="857135" y="1422622"/>
                  </a:lnTo>
                  <a:lnTo>
                    <a:pt x="901616" y="1412403"/>
                  </a:lnTo>
                  <a:lnTo>
                    <a:pt x="944998" y="1399477"/>
                  </a:lnTo>
                  <a:lnTo>
                    <a:pt x="987186" y="1383938"/>
                  </a:lnTo>
                  <a:lnTo>
                    <a:pt x="1028086" y="1365881"/>
                  </a:lnTo>
                  <a:lnTo>
                    <a:pt x="1067602" y="1345399"/>
                  </a:lnTo>
                  <a:lnTo>
                    <a:pt x="1105641" y="1322589"/>
                  </a:lnTo>
                  <a:lnTo>
                    <a:pt x="1142108" y="1297543"/>
                  </a:lnTo>
                  <a:lnTo>
                    <a:pt x="1176907" y="1270358"/>
                  </a:lnTo>
                  <a:lnTo>
                    <a:pt x="1209945" y="1241127"/>
                  </a:lnTo>
                  <a:lnTo>
                    <a:pt x="1241127" y="1209945"/>
                  </a:lnTo>
                  <a:lnTo>
                    <a:pt x="1270358" y="1176907"/>
                  </a:lnTo>
                  <a:lnTo>
                    <a:pt x="1297543" y="1142108"/>
                  </a:lnTo>
                  <a:lnTo>
                    <a:pt x="1322589" y="1105642"/>
                  </a:lnTo>
                  <a:lnTo>
                    <a:pt x="1345399" y="1067603"/>
                  </a:lnTo>
                  <a:lnTo>
                    <a:pt x="1365881" y="1028086"/>
                  </a:lnTo>
                  <a:lnTo>
                    <a:pt x="1383938" y="987187"/>
                  </a:lnTo>
                  <a:lnTo>
                    <a:pt x="1399477" y="944999"/>
                  </a:lnTo>
                  <a:lnTo>
                    <a:pt x="1412403" y="901617"/>
                  </a:lnTo>
                  <a:lnTo>
                    <a:pt x="1422622" y="857136"/>
                  </a:lnTo>
                  <a:lnTo>
                    <a:pt x="1430038" y="811650"/>
                  </a:lnTo>
                  <a:lnTo>
                    <a:pt x="1434556" y="765254"/>
                  </a:lnTo>
                  <a:lnTo>
                    <a:pt x="1436084" y="718042"/>
                  </a:lnTo>
                  <a:lnTo>
                    <a:pt x="1434556" y="670831"/>
                  </a:lnTo>
                  <a:lnTo>
                    <a:pt x="1430038" y="624435"/>
                  </a:lnTo>
                  <a:lnTo>
                    <a:pt x="1422622" y="578949"/>
                  </a:lnTo>
                  <a:lnTo>
                    <a:pt x="1412403" y="534467"/>
                  </a:lnTo>
                  <a:lnTo>
                    <a:pt x="1399477" y="491085"/>
                  </a:lnTo>
                  <a:lnTo>
                    <a:pt x="1383938" y="448897"/>
                  </a:lnTo>
                  <a:lnTo>
                    <a:pt x="1365881" y="407997"/>
                  </a:lnTo>
                  <a:lnTo>
                    <a:pt x="1345399" y="368481"/>
                  </a:lnTo>
                  <a:lnTo>
                    <a:pt x="1322589" y="330442"/>
                  </a:lnTo>
                  <a:lnTo>
                    <a:pt x="1297543" y="293976"/>
                  </a:lnTo>
                  <a:lnTo>
                    <a:pt x="1270358" y="259176"/>
                  </a:lnTo>
                  <a:lnTo>
                    <a:pt x="1241127" y="226138"/>
                  </a:lnTo>
                  <a:lnTo>
                    <a:pt x="1209945" y="194957"/>
                  </a:lnTo>
                  <a:lnTo>
                    <a:pt x="1176907" y="165726"/>
                  </a:lnTo>
                  <a:lnTo>
                    <a:pt x="1142108" y="138540"/>
                  </a:lnTo>
                  <a:lnTo>
                    <a:pt x="1105641" y="113495"/>
                  </a:lnTo>
                  <a:lnTo>
                    <a:pt x="1067602" y="90684"/>
                  </a:lnTo>
                  <a:lnTo>
                    <a:pt x="1028086" y="70202"/>
                  </a:lnTo>
                  <a:lnTo>
                    <a:pt x="987186" y="52145"/>
                  </a:lnTo>
                  <a:lnTo>
                    <a:pt x="944998" y="36606"/>
                  </a:lnTo>
                  <a:lnTo>
                    <a:pt x="901616" y="23680"/>
                  </a:lnTo>
                  <a:lnTo>
                    <a:pt x="857135" y="13462"/>
                  </a:lnTo>
                  <a:lnTo>
                    <a:pt x="811649" y="6046"/>
                  </a:lnTo>
                  <a:lnTo>
                    <a:pt x="765252" y="1527"/>
                  </a:lnTo>
                  <a:lnTo>
                    <a:pt x="718041" y="0"/>
                  </a:lnTo>
                  <a:close/>
                </a:path>
              </a:pathLst>
            </a:custGeom>
            <a:solidFill>
              <a:srgbClr val="0033FF"/>
            </a:solidFill>
          </p:spPr>
          <p:txBody>
            <a:bodyPr wrap="square" lIns="0" tIns="0" rIns="0" bIns="0" rtlCol="0"/>
            <a:lstStyle/>
            <a:p>
              <a:endParaRPr/>
            </a:p>
          </p:txBody>
        </p:sp>
        <p:sp>
          <p:nvSpPr>
            <p:cNvPr id="18" name="object 18"/>
            <p:cNvSpPr/>
            <p:nvPr/>
          </p:nvSpPr>
          <p:spPr>
            <a:xfrm>
              <a:off x="4865441" y="4300203"/>
              <a:ext cx="1122680" cy="1122680"/>
            </a:xfrm>
            <a:custGeom>
              <a:avLst/>
              <a:gdLst/>
              <a:ahLst/>
              <a:cxnLst/>
              <a:rect l="l" t="t" r="r" b="b"/>
              <a:pathLst>
                <a:path w="1122679" h="1122679">
                  <a:moveTo>
                    <a:pt x="561046" y="0"/>
                  </a:moveTo>
                  <a:lnTo>
                    <a:pt x="512637" y="2059"/>
                  </a:lnTo>
                  <a:lnTo>
                    <a:pt x="465371" y="8125"/>
                  </a:lnTo>
                  <a:lnTo>
                    <a:pt x="419417" y="18029"/>
                  </a:lnTo>
                  <a:lnTo>
                    <a:pt x="374944" y="31602"/>
                  </a:lnTo>
                  <a:lnTo>
                    <a:pt x="332119" y="48677"/>
                  </a:lnTo>
                  <a:lnTo>
                    <a:pt x="291112" y="69085"/>
                  </a:lnTo>
                  <a:lnTo>
                    <a:pt x="252090" y="92657"/>
                  </a:lnTo>
                  <a:lnTo>
                    <a:pt x="215221" y="119225"/>
                  </a:lnTo>
                  <a:lnTo>
                    <a:pt x="180676" y="148621"/>
                  </a:lnTo>
                  <a:lnTo>
                    <a:pt x="148621" y="180676"/>
                  </a:lnTo>
                  <a:lnTo>
                    <a:pt x="119225" y="215222"/>
                  </a:lnTo>
                  <a:lnTo>
                    <a:pt x="92657" y="252090"/>
                  </a:lnTo>
                  <a:lnTo>
                    <a:pt x="69085" y="291112"/>
                  </a:lnTo>
                  <a:lnTo>
                    <a:pt x="48677" y="332120"/>
                  </a:lnTo>
                  <a:lnTo>
                    <a:pt x="31602" y="374945"/>
                  </a:lnTo>
                  <a:lnTo>
                    <a:pt x="18029" y="419418"/>
                  </a:lnTo>
                  <a:lnTo>
                    <a:pt x="8125" y="465372"/>
                  </a:lnTo>
                  <a:lnTo>
                    <a:pt x="2059" y="512638"/>
                  </a:lnTo>
                  <a:lnTo>
                    <a:pt x="0" y="561047"/>
                  </a:lnTo>
                  <a:lnTo>
                    <a:pt x="2059" y="609457"/>
                  </a:lnTo>
                  <a:lnTo>
                    <a:pt x="8125" y="656722"/>
                  </a:lnTo>
                  <a:lnTo>
                    <a:pt x="18029" y="702676"/>
                  </a:lnTo>
                  <a:lnTo>
                    <a:pt x="31602" y="747150"/>
                  </a:lnTo>
                  <a:lnTo>
                    <a:pt x="48677" y="789974"/>
                  </a:lnTo>
                  <a:lnTo>
                    <a:pt x="69085" y="830982"/>
                  </a:lnTo>
                  <a:lnTo>
                    <a:pt x="92657" y="870004"/>
                  </a:lnTo>
                  <a:lnTo>
                    <a:pt x="119225" y="906872"/>
                  </a:lnTo>
                  <a:lnTo>
                    <a:pt x="148621" y="941418"/>
                  </a:lnTo>
                  <a:lnTo>
                    <a:pt x="180676" y="973473"/>
                  </a:lnTo>
                  <a:lnTo>
                    <a:pt x="215221" y="1002868"/>
                  </a:lnTo>
                  <a:lnTo>
                    <a:pt x="252090" y="1029437"/>
                  </a:lnTo>
                  <a:lnTo>
                    <a:pt x="291112" y="1053009"/>
                  </a:lnTo>
                  <a:lnTo>
                    <a:pt x="332119" y="1073416"/>
                  </a:lnTo>
                  <a:lnTo>
                    <a:pt x="374944" y="1090491"/>
                  </a:lnTo>
                  <a:lnTo>
                    <a:pt x="419417" y="1104065"/>
                  </a:lnTo>
                  <a:lnTo>
                    <a:pt x="465371" y="1113969"/>
                  </a:lnTo>
                  <a:lnTo>
                    <a:pt x="512637" y="1120035"/>
                  </a:lnTo>
                  <a:lnTo>
                    <a:pt x="561046" y="1122094"/>
                  </a:lnTo>
                  <a:lnTo>
                    <a:pt x="609456" y="1120035"/>
                  </a:lnTo>
                  <a:lnTo>
                    <a:pt x="656721" y="1113969"/>
                  </a:lnTo>
                  <a:lnTo>
                    <a:pt x="702675" y="1104065"/>
                  </a:lnTo>
                  <a:lnTo>
                    <a:pt x="747149" y="1090491"/>
                  </a:lnTo>
                  <a:lnTo>
                    <a:pt x="789974" y="1073416"/>
                  </a:lnTo>
                  <a:lnTo>
                    <a:pt x="830981" y="1053009"/>
                  </a:lnTo>
                  <a:lnTo>
                    <a:pt x="870003" y="1029437"/>
                  </a:lnTo>
                  <a:lnTo>
                    <a:pt x="906871" y="1002868"/>
                  </a:lnTo>
                  <a:lnTo>
                    <a:pt x="941417" y="973473"/>
                  </a:lnTo>
                  <a:lnTo>
                    <a:pt x="973472" y="941418"/>
                  </a:lnTo>
                  <a:lnTo>
                    <a:pt x="1002868" y="906872"/>
                  </a:lnTo>
                  <a:lnTo>
                    <a:pt x="1029436" y="870004"/>
                  </a:lnTo>
                  <a:lnTo>
                    <a:pt x="1053008" y="830982"/>
                  </a:lnTo>
                  <a:lnTo>
                    <a:pt x="1073415" y="789974"/>
                  </a:lnTo>
                  <a:lnTo>
                    <a:pt x="1090490" y="747150"/>
                  </a:lnTo>
                  <a:lnTo>
                    <a:pt x="1104064" y="702676"/>
                  </a:lnTo>
                  <a:lnTo>
                    <a:pt x="1113968" y="656722"/>
                  </a:lnTo>
                  <a:lnTo>
                    <a:pt x="1120033" y="609457"/>
                  </a:lnTo>
                  <a:lnTo>
                    <a:pt x="1122093" y="561047"/>
                  </a:lnTo>
                  <a:lnTo>
                    <a:pt x="1120033" y="512638"/>
                  </a:lnTo>
                  <a:lnTo>
                    <a:pt x="1113968" y="465372"/>
                  </a:lnTo>
                  <a:lnTo>
                    <a:pt x="1104064" y="419418"/>
                  </a:lnTo>
                  <a:lnTo>
                    <a:pt x="1090490" y="374945"/>
                  </a:lnTo>
                  <a:lnTo>
                    <a:pt x="1073415" y="332120"/>
                  </a:lnTo>
                  <a:lnTo>
                    <a:pt x="1053008" y="291112"/>
                  </a:lnTo>
                  <a:lnTo>
                    <a:pt x="1029436" y="252090"/>
                  </a:lnTo>
                  <a:lnTo>
                    <a:pt x="1002868" y="215222"/>
                  </a:lnTo>
                  <a:lnTo>
                    <a:pt x="973472" y="180676"/>
                  </a:lnTo>
                  <a:lnTo>
                    <a:pt x="941417" y="148621"/>
                  </a:lnTo>
                  <a:lnTo>
                    <a:pt x="906871" y="119225"/>
                  </a:lnTo>
                  <a:lnTo>
                    <a:pt x="870003" y="92657"/>
                  </a:lnTo>
                  <a:lnTo>
                    <a:pt x="830981" y="69085"/>
                  </a:lnTo>
                  <a:lnTo>
                    <a:pt x="789974" y="48677"/>
                  </a:lnTo>
                  <a:lnTo>
                    <a:pt x="747149" y="31602"/>
                  </a:lnTo>
                  <a:lnTo>
                    <a:pt x="702675" y="18029"/>
                  </a:lnTo>
                  <a:lnTo>
                    <a:pt x="656721" y="8125"/>
                  </a:lnTo>
                  <a:lnTo>
                    <a:pt x="609456" y="2059"/>
                  </a:lnTo>
                  <a:lnTo>
                    <a:pt x="561046" y="0"/>
                  </a:lnTo>
                  <a:close/>
                </a:path>
              </a:pathLst>
            </a:custGeom>
            <a:solidFill>
              <a:srgbClr val="FF0000"/>
            </a:solidFill>
          </p:spPr>
          <p:txBody>
            <a:bodyPr wrap="square" lIns="0" tIns="0" rIns="0" bIns="0" rtlCol="0"/>
            <a:lstStyle/>
            <a:p>
              <a:endParaRPr/>
            </a:p>
          </p:txBody>
        </p:sp>
        <p:sp>
          <p:nvSpPr>
            <p:cNvPr id="19" name="object 19"/>
            <p:cNvSpPr/>
            <p:nvPr/>
          </p:nvSpPr>
          <p:spPr>
            <a:xfrm>
              <a:off x="5127676" y="4461459"/>
              <a:ext cx="706120" cy="765175"/>
            </a:xfrm>
            <a:custGeom>
              <a:avLst/>
              <a:gdLst/>
              <a:ahLst/>
              <a:cxnLst/>
              <a:rect l="l" t="t" r="r" b="b"/>
              <a:pathLst>
                <a:path w="706120" h="765175">
                  <a:moveTo>
                    <a:pt x="695439" y="282625"/>
                  </a:moveTo>
                  <a:lnTo>
                    <a:pt x="646988" y="163296"/>
                  </a:lnTo>
                  <a:lnTo>
                    <a:pt x="620458" y="144640"/>
                  </a:lnTo>
                  <a:lnTo>
                    <a:pt x="616635" y="144881"/>
                  </a:lnTo>
                  <a:lnTo>
                    <a:pt x="509384" y="197789"/>
                  </a:lnTo>
                  <a:lnTo>
                    <a:pt x="492518" y="224116"/>
                  </a:lnTo>
                  <a:lnTo>
                    <a:pt x="492518" y="229489"/>
                  </a:lnTo>
                  <a:lnTo>
                    <a:pt x="519277" y="258495"/>
                  </a:lnTo>
                  <a:lnTo>
                    <a:pt x="567728" y="238506"/>
                  </a:lnTo>
                  <a:lnTo>
                    <a:pt x="503199" y="388556"/>
                  </a:lnTo>
                  <a:lnTo>
                    <a:pt x="304215" y="400380"/>
                  </a:lnTo>
                  <a:lnTo>
                    <a:pt x="117030" y="561162"/>
                  </a:lnTo>
                  <a:lnTo>
                    <a:pt x="106565" y="585546"/>
                  </a:lnTo>
                  <a:lnTo>
                    <a:pt x="107022" y="590791"/>
                  </a:lnTo>
                  <a:lnTo>
                    <a:pt x="136144" y="617359"/>
                  </a:lnTo>
                  <a:lnTo>
                    <a:pt x="141312" y="617118"/>
                  </a:lnTo>
                  <a:lnTo>
                    <a:pt x="146253" y="615657"/>
                  </a:lnTo>
                  <a:lnTo>
                    <a:pt x="150749" y="613333"/>
                  </a:lnTo>
                  <a:lnTo>
                    <a:pt x="155028" y="610171"/>
                  </a:lnTo>
                  <a:lnTo>
                    <a:pt x="317246" y="463283"/>
                  </a:lnTo>
                  <a:lnTo>
                    <a:pt x="524217" y="451218"/>
                  </a:lnTo>
                  <a:lnTo>
                    <a:pt x="623493" y="260324"/>
                  </a:lnTo>
                  <a:lnTo>
                    <a:pt x="639114" y="297992"/>
                  </a:lnTo>
                  <a:lnTo>
                    <a:pt x="668007" y="316522"/>
                  </a:lnTo>
                  <a:lnTo>
                    <a:pt x="674306" y="315417"/>
                  </a:lnTo>
                  <a:lnTo>
                    <a:pt x="695439" y="287997"/>
                  </a:lnTo>
                  <a:lnTo>
                    <a:pt x="695439" y="282625"/>
                  </a:lnTo>
                  <a:close/>
                </a:path>
                <a:path w="706120" h="765175">
                  <a:moveTo>
                    <a:pt x="705777" y="732866"/>
                  </a:moveTo>
                  <a:lnTo>
                    <a:pt x="682167" y="701636"/>
                  </a:lnTo>
                  <a:lnTo>
                    <a:pt x="59131" y="700786"/>
                  </a:lnTo>
                  <a:lnTo>
                    <a:pt x="59359" y="31826"/>
                  </a:lnTo>
                  <a:lnTo>
                    <a:pt x="35852" y="723"/>
                  </a:lnTo>
                  <a:lnTo>
                    <a:pt x="29781" y="0"/>
                  </a:lnTo>
                  <a:lnTo>
                    <a:pt x="24053" y="482"/>
                  </a:lnTo>
                  <a:lnTo>
                    <a:pt x="444" y="31826"/>
                  </a:lnTo>
                  <a:lnTo>
                    <a:pt x="0" y="732612"/>
                  </a:lnTo>
                  <a:lnTo>
                    <a:pt x="673" y="738835"/>
                  </a:lnTo>
                  <a:lnTo>
                    <a:pt x="676211" y="764692"/>
                  </a:lnTo>
                  <a:lnTo>
                    <a:pt x="682167" y="763955"/>
                  </a:lnTo>
                  <a:lnTo>
                    <a:pt x="705104" y="739076"/>
                  </a:lnTo>
                  <a:lnTo>
                    <a:pt x="705777" y="732866"/>
                  </a:lnTo>
                  <a:close/>
                </a:path>
              </a:pathLst>
            </a:custGeom>
            <a:solidFill>
              <a:srgbClr val="FFFFFF"/>
            </a:solidFill>
          </p:spPr>
          <p:txBody>
            <a:bodyPr wrap="square" lIns="0" tIns="0" rIns="0" bIns="0" rtlCol="0"/>
            <a:lstStyle/>
            <a:p>
              <a:endParaRPr/>
            </a:p>
          </p:txBody>
        </p:sp>
        <p:pic>
          <p:nvPicPr>
            <p:cNvPr id="20" name="object 20"/>
            <p:cNvPicPr/>
            <p:nvPr/>
          </p:nvPicPr>
          <p:blipFill>
            <a:blip r:embed="rId3" cstate="print"/>
            <a:stretch>
              <a:fillRect/>
            </a:stretch>
          </p:blipFill>
          <p:spPr>
            <a:xfrm>
              <a:off x="7205472" y="3602736"/>
              <a:ext cx="768096" cy="770967"/>
            </a:xfrm>
            <a:prstGeom prst="rect">
              <a:avLst/>
            </a:prstGeom>
          </p:spPr>
        </p:pic>
      </p:grpSp>
      <p:sp>
        <p:nvSpPr>
          <p:cNvPr id="21" name="object 21"/>
          <p:cNvSpPr txBox="1"/>
          <p:nvPr/>
        </p:nvSpPr>
        <p:spPr>
          <a:xfrm>
            <a:off x="8794509" y="938750"/>
            <a:ext cx="2437130" cy="953135"/>
          </a:xfrm>
          <a:prstGeom prst="rect">
            <a:avLst/>
          </a:prstGeom>
          <a:ln w="25400">
            <a:solidFill>
              <a:srgbClr val="5A5A5A"/>
            </a:solidFill>
          </a:ln>
        </p:spPr>
        <p:txBody>
          <a:bodyPr vert="horz" wrap="square" lIns="0" tIns="8255" rIns="0" bIns="0" rtlCol="0">
            <a:spAutoFit/>
          </a:bodyPr>
          <a:lstStyle/>
          <a:p>
            <a:pPr marL="251460" marR="214629" indent="-635" algn="ctr">
              <a:lnSpc>
                <a:spcPct val="101099"/>
              </a:lnSpc>
              <a:spcBef>
                <a:spcPts val="65"/>
              </a:spcBef>
            </a:pPr>
            <a:r>
              <a:rPr sz="1900" b="1" dirty="0">
                <a:solidFill>
                  <a:srgbClr val="262626"/>
                </a:solidFill>
                <a:latin typeface="Arial"/>
                <a:cs typeface="Arial"/>
              </a:rPr>
              <a:t>Rank sites </a:t>
            </a:r>
            <a:r>
              <a:rPr sz="1900" b="1" spc="5" dirty="0">
                <a:solidFill>
                  <a:srgbClr val="262626"/>
                </a:solidFill>
                <a:latin typeface="Arial"/>
                <a:cs typeface="Arial"/>
              </a:rPr>
              <a:t> </a:t>
            </a:r>
            <a:r>
              <a:rPr sz="1900" b="1" dirty="0">
                <a:solidFill>
                  <a:srgbClr val="262626"/>
                </a:solidFill>
                <a:latin typeface="Arial"/>
                <a:cs typeface="Arial"/>
              </a:rPr>
              <a:t>according to </a:t>
            </a:r>
            <a:r>
              <a:rPr sz="1900" b="1" spc="5" dirty="0">
                <a:solidFill>
                  <a:srgbClr val="262626"/>
                </a:solidFill>
                <a:latin typeface="Arial"/>
                <a:cs typeface="Arial"/>
              </a:rPr>
              <a:t> </a:t>
            </a:r>
            <a:r>
              <a:rPr sz="1900" b="1" dirty="0">
                <a:solidFill>
                  <a:srgbClr val="262626"/>
                </a:solidFill>
                <a:latin typeface="Arial"/>
                <a:cs typeface="Arial"/>
              </a:rPr>
              <a:t>hotspot</a:t>
            </a:r>
            <a:r>
              <a:rPr sz="1900" b="1" spc="-75" dirty="0">
                <a:solidFill>
                  <a:srgbClr val="262626"/>
                </a:solidFill>
                <a:latin typeface="Arial"/>
                <a:cs typeface="Arial"/>
              </a:rPr>
              <a:t> </a:t>
            </a:r>
            <a:r>
              <a:rPr sz="1900" b="1" dirty="0">
                <a:solidFill>
                  <a:srgbClr val="262626"/>
                </a:solidFill>
                <a:latin typeface="Arial"/>
                <a:cs typeface="Arial"/>
              </a:rPr>
              <a:t>potential</a:t>
            </a:r>
            <a:endParaRPr sz="1900">
              <a:latin typeface="Arial"/>
              <a:cs typeface="Arial"/>
            </a:endParaRPr>
          </a:p>
        </p:txBody>
      </p:sp>
      <p:sp>
        <p:nvSpPr>
          <p:cNvPr id="22" name="object 22"/>
          <p:cNvSpPr txBox="1"/>
          <p:nvPr/>
        </p:nvSpPr>
        <p:spPr>
          <a:xfrm>
            <a:off x="620708" y="971876"/>
            <a:ext cx="2437130" cy="765810"/>
          </a:xfrm>
          <a:prstGeom prst="rect">
            <a:avLst/>
          </a:prstGeom>
          <a:ln w="25400">
            <a:solidFill>
              <a:srgbClr val="FF0000"/>
            </a:solidFill>
          </a:ln>
        </p:spPr>
        <p:txBody>
          <a:bodyPr vert="horz" wrap="square" lIns="0" tIns="78740" rIns="0" bIns="0" rtlCol="0">
            <a:spAutoFit/>
          </a:bodyPr>
          <a:lstStyle/>
          <a:p>
            <a:pPr marL="67310" marR="106045">
              <a:lnSpc>
                <a:spcPct val="100000"/>
              </a:lnSpc>
              <a:spcBef>
                <a:spcPts val="620"/>
              </a:spcBef>
            </a:pPr>
            <a:r>
              <a:rPr sz="2000" b="1" spc="-5" dirty="0">
                <a:solidFill>
                  <a:srgbClr val="FF0000"/>
                </a:solidFill>
                <a:latin typeface="Arial"/>
                <a:cs typeface="Arial"/>
              </a:rPr>
              <a:t>Bayesian </a:t>
            </a:r>
            <a:r>
              <a:rPr sz="2000" b="1" dirty="0">
                <a:solidFill>
                  <a:srgbClr val="FF0000"/>
                </a:solidFill>
                <a:latin typeface="Arial"/>
                <a:cs typeface="Arial"/>
              </a:rPr>
              <a:t> </a:t>
            </a:r>
            <a:r>
              <a:rPr sz="2000" b="1" spc="-5" dirty="0">
                <a:solidFill>
                  <a:srgbClr val="FF0000"/>
                </a:solidFill>
                <a:latin typeface="Arial"/>
                <a:cs typeface="Arial"/>
              </a:rPr>
              <a:t>Hierarchical</a:t>
            </a:r>
            <a:r>
              <a:rPr sz="2000" b="1" spc="-90" dirty="0">
                <a:solidFill>
                  <a:srgbClr val="FF0000"/>
                </a:solidFill>
                <a:latin typeface="Arial"/>
                <a:cs typeface="Arial"/>
              </a:rPr>
              <a:t> </a:t>
            </a:r>
            <a:r>
              <a:rPr sz="2000" b="1" spc="-5" dirty="0">
                <a:solidFill>
                  <a:srgbClr val="FF0000"/>
                </a:solidFill>
                <a:latin typeface="Arial"/>
                <a:cs typeface="Arial"/>
              </a:rPr>
              <a:t>Model</a:t>
            </a:r>
            <a:endParaRPr sz="2000">
              <a:latin typeface="Arial"/>
              <a:cs typeface="Arial"/>
            </a:endParaRPr>
          </a:p>
        </p:txBody>
      </p:sp>
      <p:sp>
        <p:nvSpPr>
          <p:cNvPr id="23" name="object 23"/>
          <p:cNvSpPr txBox="1"/>
          <p:nvPr/>
        </p:nvSpPr>
        <p:spPr>
          <a:xfrm>
            <a:off x="620708" y="2851409"/>
            <a:ext cx="2437130" cy="748665"/>
          </a:xfrm>
          <a:prstGeom prst="rect">
            <a:avLst/>
          </a:prstGeom>
          <a:ln w="25400">
            <a:solidFill>
              <a:srgbClr val="0033FF"/>
            </a:solidFill>
          </a:ln>
        </p:spPr>
        <p:txBody>
          <a:bodyPr vert="horz" wrap="square" lIns="0" tIns="67310" rIns="0" bIns="0" rtlCol="0">
            <a:spAutoFit/>
          </a:bodyPr>
          <a:lstStyle/>
          <a:p>
            <a:pPr marL="90805" marR="292100">
              <a:lnSpc>
                <a:spcPct val="100000"/>
              </a:lnSpc>
              <a:spcBef>
                <a:spcPts val="530"/>
              </a:spcBef>
            </a:pPr>
            <a:r>
              <a:rPr sz="2000" b="1" spc="-5" dirty="0">
                <a:solidFill>
                  <a:srgbClr val="0033FF"/>
                </a:solidFill>
                <a:latin typeface="Arial"/>
                <a:cs typeface="Arial"/>
              </a:rPr>
              <a:t>Accident </a:t>
            </a:r>
            <a:r>
              <a:rPr sz="2000" b="1" dirty="0">
                <a:solidFill>
                  <a:srgbClr val="0033FF"/>
                </a:solidFill>
                <a:latin typeface="Arial"/>
                <a:cs typeface="Arial"/>
              </a:rPr>
              <a:t> </a:t>
            </a:r>
            <a:r>
              <a:rPr sz="2000" b="1" spc="-5" dirty="0">
                <a:solidFill>
                  <a:srgbClr val="0033FF"/>
                </a:solidFill>
                <a:latin typeface="Arial"/>
                <a:cs typeface="Arial"/>
              </a:rPr>
              <a:t>Prediction</a:t>
            </a:r>
            <a:r>
              <a:rPr sz="2000" b="1" spc="-75" dirty="0">
                <a:solidFill>
                  <a:srgbClr val="0033FF"/>
                </a:solidFill>
                <a:latin typeface="Arial"/>
                <a:cs typeface="Arial"/>
              </a:rPr>
              <a:t> </a:t>
            </a:r>
            <a:r>
              <a:rPr sz="2000" b="1" spc="-5" dirty="0">
                <a:solidFill>
                  <a:srgbClr val="0033FF"/>
                </a:solidFill>
                <a:latin typeface="Arial"/>
                <a:cs typeface="Arial"/>
              </a:rPr>
              <a:t>Model</a:t>
            </a:r>
            <a:endParaRPr sz="2000">
              <a:latin typeface="Arial"/>
              <a:cs typeface="Arial"/>
            </a:endParaRPr>
          </a:p>
        </p:txBody>
      </p:sp>
      <p:sp>
        <p:nvSpPr>
          <p:cNvPr id="24" name="object 24"/>
          <p:cNvSpPr txBox="1"/>
          <p:nvPr/>
        </p:nvSpPr>
        <p:spPr>
          <a:xfrm>
            <a:off x="5356383" y="1740462"/>
            <a:ext cx="2437130" cy="492759"/>
          </a:xfrm>
          <a:prstGeom prst="rect">
            <a:avLst/>
          </a:prstGeom>
          <a:ln w="25400">
            <a:solidFill>
              <a:srgbClr val="33CCCC"/>
            </a:solidFill>
          </a:ln>
        </p:spPr>
        <p:txBody>
          <a:bodyPr vert="horz" wrap="square" lIns="0" tIns="78105" rIns="0" bIns="0" rtlCol="0">
            <a:spAutoFit/>
          </a:bodyPr>
          <a:lstStyle/>
          <a:p>
            <a:pPr marL="62865">
              <a:lnSpc>
                <a:spcPct val="100000"/>
              </a:lnSpc>
              <a:spcBef>
                <a:spcPts val="615"/>
              </a:spcBef>
            </a:pPr>
            <a:r>
              <a:rPr sz="2000" b="1" spc="-5" dirty="0">
                <a:solidFill>
                  <a:srgbClr val="33CCCC"/>
                </a:solidFill>
                <a:latin typeface="Arial"/>
                <a:cs typeface="Arial"/>
              </a:rPr>
              <a:t>Posterior</a:t>
            </a:r>
            <a:r>
              <a:rPr sz="2000" b="1" spc="-55" dirty="0">
                <a:solidFill>
                  <a:srgbClr val="33CCCC"/>
                </a:solidFill>
                <a:latin typeface="Arial"/>
                <a:cs typeface="Arial"/>
              </a:rPr>
              <a:t> </a:t>
            </a:r>
            <a:r>
              <a:rPr sz="2000" b="1" spc="-5" dirty="0">
                <a:solidFill>
                  <a:srgbClr val="33CCCC"/>
                </a:solidFill>
                <a:latin typeface="Arial"/>
                <a:cs typeface="Arial"/>
              </a:rPr>
              <a:t>Sampling</a:t>
            </a:r>
            <a:endParaRPr sz="2000">
              <a:latin typeface="Arial"/>
              <a:cs typeface="Arial"/>
            </a:endParaRPr>
          </a:p>
        </p:txBody>
      </p:sp>
      <p:sp>
        <p:nvSpPr>
          <p:cNvPr id="25" name="object 25"/>
          <p:cNvSpPr txBox="1"/>
          <p:nvPr/>
        </p:nvSpPr>
        <p:spPr>
          <a:xfrm>
            <a:off x="9067258" y="5876686"/>
            <a:ext cx="2437130" cy="492759"/>
          </a:xfrm>
          <a:prstGeom prst="rect">
            <a:avLst/>
          </a:prstGeom>
          <a:ln w="25400">
            <a:solidFill>
              <a:srgbClr val="DFA802"/>
            </a:solidFill>
          </a:ln>
        </p:spPr>
        <p:txBody>
          <a:bodyPr vert="horz" wrap="square" lIns="0" tIns="83820" rIns="0" bIns="0" rtlCol="0">
            <a:spAutoFit/>
          </a:bodyPr>
          <a:lstStyle/>
          <a:p>
            <a:pPr marL="632460">
              <a:lnSpc>
                <a:spcPct val="100000"/>
              </a:lnSpc>
              <a:spcBef>
                <a:spcPts val="660"/>
              </a:spcBef>
            </a:pPr>
            <a:r>
              <a:rPr sz="2000" b="1" spc="-5" dirty="0">
                <a:solidFill>
                  <a:srgbClr val="DFA802"/>
                </a:solidFill>
                <a:latin typeface="Arial"/>
                <a:cs typeface="Arial"/>
              </a:rPr>
              <a:t>Evaluation</a:t>
            </a:r>
            <a:endParaRPr sz="2000">
              <a:latin typeface="Arial"/>
              <a:cs typeface="Arial"/>
            </a:endParaRPr>
          </a:p>
        </p:txBody>
      </p:sp>
      <p:grpSp>
        <p:nvGrpSpPr>
          <p:cNvPr id="26" name="object 26"/>
          <p:cNvGrpSpPr/>
          <p:nvPr/>
        </p:nvGrpSpPr>
        <p:grpSpPr>
          <a:xfrm>
            <a:off x="668892" y="1900013"/>
            <a:ext cx="6250305" cy="3928110"/>
            <a:chOff x="668892" y="1900013"/>
            <a:chExt cx="6250305" cy="3928110"/>
          </a:xfrm>
        </p:grpSpPr>
        <p:pic>
          <p:nvPicPr>
            <p:cNvPr id="27" name="object 27"/>
            <p:cNvPicPr/>
            <p:nvPr/>
          </p:nvPicPr>
          <p:blipFill>
            <a:blip r:embed="rId4" cstate="print"/>
            <a:stretch>
              <a:fillRect/>
            </a:stretch>
          </p:blipFill>
          <p:spPr>
            <a:xfrm>
              <a:off x="3386327" y="4974335"/>
              <a:ext cx="1179576" cy="853440"/>
            </a:xfrm>
            <a:prstGeom prst="rect">
              <a:avLst/>
            </a:prstGeom>
          </p:spPr>
        </p:pic>
        <p:pic>
          <p:nvPicPr>
            <p:cNvPr id="28" name="object 28"/>
            <p:cNvPicPr/>
            <p:nvPr/>
          </p:nvPicPr>
          <p:blipFill>
            <a:blip r:embed="rId5" cstate="print"/>
            <a:stretch>
              <a:fillRect/>
            </a:stretch>
          </p:blipFill>
          <p:spPr>
            <a:xfrm>
              <a:off x="6354041" y="4096376"/>
              <a:ext cx="564959" cy="564959"/>
            </a:xfrm>
            <a:prstGeom prst="rect">
              <a:avLst/>
            </a:prstGeom>
          </p:spPr>
        </p:pic>
        <p:pic>
          <p:nvPicPr>
            <p:cNvPr id="29" name="object 29"/>
            <p:cNvPicPr/>
            <p:nvPr/>
          </p:nvPicPr>
          <p:blipFill>
            <a:blip r:embed="rId6" cstate="print"/>
            <a:stretch>
              <a:fillRect/>
            </a:stretch>
          </p:blipFill>
          <p:spPr>
            <a:xfrm>
              <a:off x="668892" y="1900013"/>
              <a:ext cx="1601844" cy="333431"/>
            </a:xfrm>
            <a:prstGeom prst="rect">
              <a:avLst/>
            </a:prstGeom>
          </p:spPr>
        </p:pic>
        <p:pic>
          <p:nvPicPr>
            <p:cNvPr id="30" name="object 30"/>
            <p:cNvPicPr/>
            <p:nvPr/>
          </p:nvPicPr>
          <p:blipFill>
            <a:blip r:embed="rId7" cstate="print"/>
            <a:stretch>
              <a:fillRect/>
            </a:stretch>
          </p:blipFill>
          <p:spPr>
            <a:xfrm>
              <a:off x="695399" y="2181749"/>
              <a:ext cx="2017381" cy="311279"/>
            </a:xfrm>
            <a:prstGeom prst="rect">
              <a:avLst/>
            </a:prstGeom>
          </p:spPr>
        </p:pic>
      </p:grpSp>
      <p:sp>
        <p:nvSpPr>
          <p:cNvPr id="31" name="object 31"/>
          <p:cNvSpPr txBox="1">
            <a:spLocks noGrp="1"/>
          </p:cNvSpPr>
          <p:nvPr>
            <p:ph type="title"/>
          </p:nvPr>
        </p:nvSpPr>
        <p:spPr>
          <a:xfrm>
            <a:off x="666920" y="327151"/>
            <a:ext cx="10720705" cy="436880"/>
          </a:xfrm>
          <a:prstGeom prst="rect">
            <a:avLst/>
          </a:prstGeom>
        </p:spPr>
        <p:txBody>
          <a:bodyPr vert="horz" wrap="square" lIns="0" tIns="12700" rIns="0" bIns="0" rtlCol="0">
            <a:spAutoFit/>
          </a:bodyPr>
          <a:lstStyle/>
          <a:p>
            <a:pPr marL="12700">
              <a:lnSpc>
                <a:spcPct val="100000"/>
              </a:lnSpc>
              <a:spcBef>
                <a:spcPts val="100"/>
              </a:spcBef>
            </a:pPr>
            <a:r>
              <a:rPr spc="-35" dirty="0"/>
              <a:t>We</a:t>
            </a:r>
            <a:r>
              <a:rPr spc="-5" dirty="0"/>
              <a:t> </a:t>
            </a:r>
            <a:r>
              <a:rPr spc="-20" dirty="0"/>
              <a:t>follow</a:t>
            </a:r>
            <a:r>
              <a:rPr dirty="0"/>
              <a:t> </a:t>
            </a:r>
            <a:r>
              <a:rPr spc="-5" dirty="0"/>
              <a:t>the</a:t>
            </a:r>
            <a:r>
              <a:rPr dirty="0"/>
              <a:t> </a:t>
            </a:r>
            <a:r>
              <a:rPr spc="-5" dirty="0"/>
              <a:t>same steps</a:t>
            </a:r>
            <a:r>
              <a:rPr spc="5" dirty="0"/>
              <a:t> </a:t>
            </a:r>
            <a:r>
              <a:rPr spc="-5" dirty="0"/>
              <a:t>as</a:t>
            </a:r>
            <a:r>
              <a:rPr dirty="0"/>
              <a:t> </a:t>
            </a:r>
            <a:r>
              <a:rPr spc="-20" dirty="0"/>
              <a:t>Fawcett</a:t>
            </a:r>
            <a:r>
              <a:rPr spc="5" dirty="0"/>
              <a:t> </a:t>
            </a:r>
            <a:r>
              <a:rPr spc="-5" dirty="0"/>
              <a:t>et</a:t>
            </a:r>
            <a:r>
              <a:rPr dirty="0"/>
              <a:t> </a:t>
            </a:r>
            <a:r>
              <a:rPr spc="-5" dirty="0"/>
              <a:t>al.</a:t>
            </a:r>
            <a:r>
              <a:rPr spc="5" dirty="0"/>
              <a:t> </a:t>
            </a:r>
            <a:r>
              <a:rPr dirty="0"/>
              <a:t>in</a:t>
            </a:r>
            <a:r>
              <a:rPr spc="-5" dirty="0"/>
              <a:t> their</a:t>
            </a:r>
            <a:r>
              <a:rPr dirty="0"/>
              <a:t> paper</a:t>
            </a:r>
          </a:p>
        </p:txBody>
      </p:sp>
      <p:pic>
        <p:nvPicPr>
          <p:cNvPr id="57" name="Picture 56">
            <a:extLst>
              <a:ext uri="{FF2B5EF4-FFF2-40B4-BE49-F238E27FC236}">
                <a16:creationId xmlns:a16="http://schemas.microsoft.com/office/drawing/2014/main" id="{275CCCAD-3E19-534F-8363-9F767B330830}"/>
              </a:ext>
            </a:extLst>
          </p:cNvPr>
          <p:cNvPicPr>
            <a:picLocks noChangeAspect="1"/>
          </p:cNvPicPr>
          <p:nvPr/>
        </p:nvPicPr>
        <p:blipFill>
          <a:blip r:embed="rId8"/>
          <a:stretch>
            <a:fillRect/>
          </a:stretch>
        </p:blipFill>
        <p:spPr>
          <a:xfrm>
            <a:off x="1697639" y="3689784"/>
            <a:ext cx="1226926" cy="107030"/>
          </a:xfrm>
          <a:prstGeom prst="rect">
            <a:avLst/>
          </a:prstGeom>
        </p:spPr>
      </p:pic>
      <p:pic>
        <p:nvPicPr>
          <p:cNvPr id="59" name="Picture 58">
            <a:extLst>
              <a:ext uri="{FF2B5EF4-FFF2-40B4-BE49-F238E27FC236}">
                <a16:creationId xmlns:a16="http://schemas.microsoft.com/office/drawing/2014/main" id="{2F1A0DA2-0EDC-7260-866C-860A1A5DF4C1}"/>
              </a:ext>
            </a:extLst>
          </p:cNvPr>
          <p:cNvPicPr>
            <a:picLocks noChangeAspect="1"/>
          </p:cNvPicPr>
          <p:nvPr/>
        </p:nvPicPr>
        <p:blipFill>
          <a:blip r:embed="rId8"/>
          <a:stretch>
            <a:fillRect/>
          </a:stretch>
        </p:blipFill>
        <p:spPr>
          <a:xfrm>
            <a:off x="620053" y="3687634"/>
            <a:ext cx="1226926" cy="109179"/>
          </a:xfrm>
          <a:prstGeom prst="rect">
            <a:avLst/>
          </a:prstGeom>
        </p:spPr>
      </p:pic>
      <p:pic>
        <p:nvPicPr>
          <p:cNvPr id="61" name="Picture 60">
            <a:extLst>
              <a:ext uri="{FF2B5EF4-FFF2-40B4-BE49-F238E27FC236}">
                <a16:creationId xmlns:a16="http://schemas.microsoft.com/office/drawing/2014/main" id="{77A3C36D-3F10-49BD-D050-3874AC1833FE}"/>
              </a:ext>
            </a:extLst>
          </p:cNvPr>
          <p:cNvPicPr>
            <a:picLocks noChangeAspect="1"/>
          </p:cNvPicPr>
          <p:nvPr/>
        </p:nvPicPr>
        <p:blipFill>
          <a:blip r:embed="rId9"/>
          <a:stretch>
            <a:fillRect/>
          </a:stretch>
        </p:blipFill>
        <p:spPr>
          <a:xfrm>
            <a:off x="3158296" y="3244135"/>
            <a:ext cx="1267435" cy="739204"/>
          </a:xfrm>
          <a:prstGeom prst="rect">
            <a:avLst/>
          </a:prstGeom>
        </p:spPr>
      </p:pic>
      <p:pic>
        <p:nvPicPr>
          <p:cNvPr id="63" name="Picture 62">
            <a:extLst>
              <a:ext uri="{FF2B5EF4-FFF2-40B4-BE49-F238E27FC236}">
                <a16:creationId xmlns:a16="http://schemas.microsoft.com/office/drawing/2014/main" id="{08893345-DA6A-9092-C76A-3EC4C2541435}"/>
              </a:ext>
            </a:extLst>
          </p:cNvPr>
          <p:cNvPicPr>
            <a:picLocks noChangeAspect="1"/>
          </p:cNvPicPr>
          <p:nvPr/>
        </p:nvPicPr>
        <p:blipFill>
          <a:blip r:embed="rId10"/>
          <a:stretch>
            <a:fillRect/>
          </a:stretch>
        </p:blipFill>
        <p:spPr>
          <a:xfrm>
            <a:off x="4869139" y="3283787"/>
            <a:ext cx="867909" cy="497460"/>
          </a:xfrm>
          <a:prstGeom prst="rect">
            <a:avLst/>
          </a:prstGeom>
        </p:spPr>
      </p:pic>
      <p:pic>
        <p:nvPicPr>
          <p:cNvPr id="65" name="Picture 64">
            <a:extLst>
              <a:ext uri="{FF2B5EF4-FFF2-40B4-BE49-F238E27FC236}">
                <a16:creationId xmlns:a16="http://schemas.microsoft.com/office/drawing/2014/main" id="{3378A0EA-5BFC-382D-BC8D-7C8B28044668}"/>
              </a:ext>
            </a:extLst>
          </p:cNvPr>
          <p:cNvPicPr>
            <a:picLocks noChangeAspect="1"/>
          </p:cNvPicPr>
          <p:nvPr/>
        </p:nvPicPr>
        <p:blipFill>
          <a:blip r:embed="rId10"/>
          <a:stretch>
            <a:fillRect/>
          </a:stretch>
        </p:blipFill>
        <p:spPr>
          <a:xfrm>
            <a:off x="3942906" y="3716867"/>
            <a:ext cx="815753" cy="467566"/>
          </a:xfrm>
          <a:prstGeom prst="rect">
            <a:avLst/>
          </a:prstGeom>
        </p:spPr>
      </p:pic>
      <p:pic>
        <p:nvPicPr>
          <p:cNvPr id="67" name="Picture 66">
            <a:extLst>
              <a:ext uri="{FF2B5EF4-FFF2-40B4-BE49-F238E27FC236}">
                <a16:creationId xmlns:a16="http://schemas.microsoft.com/office/drawing/2014/main" id="{DBCFED8A-1191-DCAE-979F-2BA6FAF38727}"/>
              </a:ext>
            </a:extLst>
          </p:cNvPr>
          <p:cNvPicPr>
            <a:picLocks noChangeAspect="1"/>
          </p:cNvPicPr>
          <p:nvPr/>
        </p:nvPicPr>
        <p:blipFill>
          <a:blip r:embed="rId10"/>
          <a:stretch>
            <a:fillRect/>
          </a:stretch>
        </p:blipFill>
        <p:spPr>
          <a:xfrm>
            <a:off x="2981600" y="3662721"/>
            <a:ext cx="466545" cy="108291"/>
          </a:xfrm>
          <a:prstGeom prst="rect">
            <a:avLst/>
          </a:prstGeom>
        </p:spPr>
      </p:pic>
      <p:sp>
        <p:nvSpPr>
          <p:cNvPr id="69" name="TextBox 68">
            <a:extLst>
              <a:ext uri="{FF2B5EF4-FFF2-40B4-BE49-F238E27FC236}">
                <a16:creationId xmlns:a16="http://schemas.microsoft.com/office/drawing/2014/main" id="{DEDBE832-385F-FA9D-87B4-7EDA026333D7}"/>
              </a:ext>
            </a:extLst>
          </p:cNvPr>
          <p:cNvSpPr txBox="1"/>
          <p:nvPr/>
        </p:nvSpPr>
        <p:spPr>
          <a:xfrm>
            <a:off x="436229" y="2428547"/>
            <a:ext cx="3789013" cy="430887"/>
          </a:xfrm>
          <a:prstGeom prst="rect">
            <a:avLst/>
          </a:prstGeom>
          <a:noFill/>
        </p:spPr>
        <p:txBody>
          <a:bodyPr wrap="square">
            <a:spAutoFit/>
          </a:bodyPr>
          <a:lstStyle/>
          <a:p>
            <a:r>
              <a:rPr lang="en-US" sz="1100" dirty="0" err="1"/>
              <a:t>aj</a:t>
            </a:r>
            <a:r>
              <a:rPr lang="en-US" sz="1100" dirty="0"/>
              <a:t> which accounts for random effects (RTM) and </a:t>
            </a:r>
            <a:r>
              <a:rPr lang="en-US" sz="1100" dirty="0" err="1"/>
              <a:t>bj</a:t>
            </a:r>
            <a:r>
              <a:rPr lang="en-US" sz="1100" dirty="0"/>
              <a:t> which tackles the confounding effects of local trend</a:t>
            </a:r>
            <a:endParaRPr lang="en-IN" sz="1100" dirty="0"/>
          </a:p>
        </p:txBody>
      </p:sp>
      <p:pic>
        <p:nvPicPr>
          <p:cNvPr id="71" name="Picture 70">
            <a:extLst>
              <a:ext uri="{FF2B5EF4-FFF2-40B4-BE49-F238E27FC236}">
                <a16:creationId xmlns:a16="http://schemas.microsoft.com/office/drawing/2014/main" id="{07B750A2-9BC1-7F8E-C3F3-C7057E2A1C14}"/>
              </a:ext>
            </a:extLst>
          </p:cNvPr>
          <p:cNvPicPr>
            <a:picLocks noChangeAspect="1"/>
          </p:cNvPicPr>
          <p:nvPr/>
        </p:nvPicPr>
        <p:blipFill>
          <a:blip r:embed="rId11"/>
          <a:stretch>
            <a:fillRect/>
          </a:stretch>
        </p:blipFill>
        <p:spPr>
          <a:xfrm>
            <a:off x="4838607" y="3613737"/>
            <a:ext cx="137172" cy="1447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29600" y="1155191"/>
            <a:ext cx="3233928" cy="832103"/>
          </a:xfrm>
          <a:prstGeom prst="rect">
            <a:avLst/>
          </a:prstGeom>
        </p:spPr>
      </p:pic>
      <p:sp>
        <p:nvSpPr>
          <p:cNvPr id="3" name="object 3"/>
          <p:cNvSpPr txBox="1">
            <a:spLocks noGrp="1"/>
          </p:cNvSpPr>
          <p:nvPr>
            <p:ph type="ctrTitle"/>
          </p:nvPr>
        </p:nvSpPr>
        <p:spPr>
          <a:prstGeom prst="rect">
            <a:avLst/>
          </a:prstGeom>
        </p:spPr>
        <p:txBody>
          <a:bodyPr vert="horz" wrap="square" lIns="0" tIns="57150" rIns="0" bIns="0" rtlCol="0">
            <a:spAutoFit/>
          </a:bodyPr>
          <a:lstStyle/>
          <a:p>
            <a:pPr marL="73025" marR="5080">
              <a:lnSpc>
                <a:spcPts val="2810"/>
              </a:lnSpc>
              <a:spcBef>
                <a:spcPts val="450"/>
              </a:spcBef>
            </a:pPr>
            <a:r>
              <a:rPr sz="2600" spc="-90" dirty="0"/>
              <a:t>To</a:t>
            </a:r>
            <a:r>
              <a:rPr sz="2600" spc="-5" dirty="0"/>
              <a:t> implement the Accident </a:t>
            </a:r>
            <a:r>
              <a:rPr sz="2600" dirty="0"/>
              <a:t>Prediction</a:t>
            </a:r>
            <a:r>
              <a:rPr sz="2600" spc="-5" dirty="0"/>
              <a:t> Model, </a:t>
            </a:r>
            <a:r>
              <a:rPr sz="2600" spc="-20" dirty="0"/>
              <a:t>we</a:t>
            </a:r>
            <a:r>
              <a:rPr sz="2600" dirty="0"/>
              <a:t> </a:t>
            </a:r>
            <a:r>
              <a:rPr sz="2600" spc="-30" dirty="0"/>
              <a:t>have</a:t>
            </a:r>
            <a:r>
              <a:rPr sz="2600" spc="-5" dirty="0"/>
              <a:t> to</a:t>
            </a:r>
            <a:r>
              <a:rPr sz="2600" dirty="0"/>
              <a:t> do </a:t>
            </a:r>
            <a:r>
              <a:rPr sz="2600" spc="5" dirty="0"/>
              <a:t> </a:t>
            </a:r>
            <a:r>
              <a:rPr sz="2600" spc="-15" dirty="0"/>
              <a:t>data</a:t>
            </a:r>
            <a:r>
              <a:rPr sz="2600" dirty="0"/>
              <a:t> </a:t>
            </a:r>
            <a:r>
              <a:rPr sz="2600" spc="10" dirty="0"/>
              <a:t>rearrangement</a:t>
            </a:r>
            <a:r>
              <a:rPr sz="2600" spc="-5" dirty="0"/>
              <a:t> </a:t>
            </a:r>
            <a:r>
              <a:rPr sz="2600" dirty="0"/>
              <a:t>and </a:t>
            </a:r>
            <a:r>
              <a:rPr sz="2600" spc="-10" dirty="0"/>
              <a:t>calculate</a:t>
            </a:r>
            <a:r>
              <a:rPr sz="2600" spc="5" dirty="0"/>
              <a:t> </a:t>
            </a:r>
            <a:r>
              <a:rPr sz="2600" spc="-5" dirty="0"/>
              <a:t>the</a:t>
            </a:r>
            <a:r>
              <a:rPr sz="2600" dirty="0"/>
              <a:t> coefficients</a:t>
            </a:r>
            <a:r>
              <a:rPr sz="2600" spc="-5" dirty="0"/>
              <a:t> </a:t>
            </a:r>
            <a:r>
              <a:rPr sz="2600" spc="10" dirty="0"/>
              <a:t>first</a:t>
            </a:r>
            <a:r>
              <a:rPr sz="2600" spc="-5" dirty="0"/>
              <a:t> </a:t>
            </a:r>
            <a:r>
              <a:rPr sz="2600" dirty="0"/>
              <a:t>(1/2)</a:t>
            </a:r>
          </a:p>
        </p:txBody>
      </p:sp>
      <p:sp>
        <p:nvSpPr>
          <p:cNvPr id="4" name="object 4"/>
          <p:cNvSpPr txBox="1"/>
          <p:nvPr/>
        </p:nvSpPr>
        <p:spPr>
          <a:xfrm>
            <a:off x="665953" y="1385315"/>
            <a:ext cx="58089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Modelling</a:t>
            </a:r>
            <a:r>
              <a:rPr sz="2000" spc="-20" dirty="0">
                <a:latin typeface="Arial MT"/>
                <a:cs typeface="Arial MT"/>
              </a:rPr>
              <a:t> </a:t>
            </a:r>
            <a:r>
              <a:rPr sz="2000" spc="-5" dirty="0">
                <a:latin typeface="Arial MT"/>
                <a:cs typeface="Arial MT"/>
              </a:rPr>
              <a:t>the</a:t>
            </a:r>
            <a:r>
              <a:rPr sz="2000" spc="-125" dirty="0">
                <a:latin typeface="Arial MT"/>
                <a:cs typeface="Arial MT"/>
              </a:rPr>
              <a:t> </a:t>
            </a:r>
            <a:r>
              <a:rPr sz="2000" dirty="0">
                <a:latin typeface="Arial MT"/>
                <a:cs typeface="Arial MT"/>
              </a:rPr>
              <a:t>APM</a:t>
            </a:r>
            <a:r>
              <a:rPr sz="2000" spc="-15" dirty="0">
                <a:latin typeface="Arial MT"/>
                <a:cs typeface="Arial MT"/>
              </a:rPr>
              <a:t> </a:t>
            </a:r>
            <a:r>
              <a:rPr sz="2000" dirty="0">
                <a:latin typeface="Arial MT"/>
                <a:cs typeface="Arial MT"/>
              </a:rPr>
              <a:t>according</a:t>
            </a:r>
            <a:r>
              <a:rPr sz="2000" spc="-15" dirty="0">
                <a:latin typeface="Arial MT"/>
                <a:cs typeface="Arial MT"/>
              </a:rPr>
              <a:t> </a:t>
            </a:r>
            <a:r>
              <a:rPr sz="2000" spc="-5" dirty="0">
                <a:latin typeface="Arial MT"/>
                <a:cs typeface="Arial MT"/>
              </a:rPr>
              <a:t>to</a:t>
            </a:r>
            <a:r>
              <a:rPr sz="2000" spc="-15" dirty="0">
                <a:latin typeface="Arial MT"/>
                <a:cs typeface="Arial MT"/>
              </a:rPr>
              <a:t> </a:t>
            </a:r>
            <a:r>
              <a:rPr sz="2000" spc="-5" dirty="0">
                <a:latin typeface="Arial MT"/>
                <a:cs typeface="Arial MT"/>
              </a:rPr>
              <a:t>Fawcett</a:t>
            </a:r>
            <a:r>
              <a:rPr sz="2000" spc="-25" dirty="0">
                <a:latin typeface="Arial MT"/>
                <a:cs typeface="Arial MT"/>
              </a:rPr>
              <a:t> </a:t>
            </a:r>
            <a:r>
              <a:rPr sz="2000" dirty="0">
                <a:latin typeface="Arial MT"/>
                <a:cs typeface="Arial MT"/>
              </a:rPr>
              <a:t>et</a:t>
            </a:r>
            <a:r>
              <a:rPr sz="2000" spc="-20" dirty="0">
                <a:latin typeface="Arial MT"/>
                <a:cs typeface="Arial MT"/>
              </a:rPr>
              <a:t> </a:t>
            </a:r>
            <a:r>
              <a:rPr sz="2000" dirty="0">
                <a:latin typeface="Arial MT"/>
                <a:cs typeface="Arial MT"/>
              </a:rPr>
              <a:t>al.</a:t>
            </a:r>
            <a:r>
              <a:rPr sz="2000" spc="-20" dirty="0">
                <a:latin typeface="Arial MT"/>
                <a:cs typeface="Arial MT"/>
              </a:rPr>
              <a:t> </a:t>
            </a:r>
            <a:r>
              <a:rPr sz="2000" dirty="0">
                <a:latin typeface="Arial MT"/>
                <a:cs typeface="Arial MT"/>
              </a:rPr>
              <a:t>2017</a:t>
            </a:r>
          </a:p>
        </p:txBody>
      </p:sp>
      <p:pic>
        <p:nvPicPr>
          <p:cNvPr id="5" name="object 5"/>
          <p:cNvPicPr/>
          <p:nvPr/>
        </p:nvPicPr>
        <p:blipFill>
          <a:blip r:embed="rId3" cstate="print"/>
          <a:stretch>
            <a:fillRect/>
          </a:stretch>
        </p:blipFill>
        <p:spPr>
          <a:xfrm>
            <a:off x="690528" y="2380066"/>
            <a:ext cx="9254358" cy="501652"/>
          </a:xfrm>
          <a:prstGeom prst="rect">
            <a:avLst/>
          </a:prstGeom>
        </p:spPr>
      </p:pic>
      <p:pic>
        <p:nvPicPr>
          <p:cNvPr id="6" name="object 6"/>
          <p:cNvPicPr/>
          <p:nvPr/>
        </p:nvPicPr>
        <p:blipFill>
          <a:blip r:embed="rId4" cstate="print"/>
          <a:stretch>
            <a:fillRect/>
          </a:stretch>
        </p:blipFill>
        <p:spPr>
          <a:xfrm>
            <a:off x="711958" y="3389522"/>
            <a:ext cx="10673952" cy="2497804"/>
          </a:xfrm>
          <a:prstGeom prst="rect">
            <a:avLst/>
          </a:prstGeom>
        </p:spPr>
      </p:pic>
      <p:sp>
        <p:nvSpPr>
          <p:cNvPr id="9" name="object 9"/>
          <p:cNvSpPr txBox="1"/>
          <p:nvPr/>
        </p:nvSpPr>
        <p:spPr>
          <a:xfrm>
            <a:off x="11420856" y="6605361"/>
            <a:ext cx="96520" cy="167640"/>
          </a:xfrm>
          <a:prstGeom prst="rect">
            <a:avLst/>
          </a:prstGeom>
        </p:spPr>
        <p:txBody>
          <a:bodyPr vert="horz" wrap="square" lIns="0" tIns="635" rIns="0" bIns="0" rtlCol="0">
            <a:spAutoFit/>
          </a:bodyPr>
          <a:lstStyle/>
          <a:p>
            <a:pPr marL="12700">
              <a:lnSpc>
                <a:spcPct val="100000"/>
              </a:lnSpc>
              <a:spcBef>
                <a:spcPts val="5"/>
              </a:spcBef>
            </a:pPr>
            <a:r>
              <a:rPr sz="1000" b="1" dirty="0">
                <a:latin typeface="Arial"/>
                <a:cs typeface="Arial"/>
              </a:rPr>
              <a:t>7</a:t>
            </a:r>
            <a:endParaRPr sz="10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65953" y="1110882"/>
            <a:ext cx="10785475" cy="3376295"/>
            <a:chOff x="678653" y="1155191"/>
            <a:chExt cx="10785475" cy="3376295"/>
          </a:xfrm>
        </p:grpSpPr>
        <p:pic>
          <p:nvPicPr>
            <p:cNvPr id="3" name="object 3"/>
            <p:cNvPicPr/>
            <p:nvPr/>
          </p:nvPicPr>
          <p:blipFill>
            <a:blip r:embed="rId2" cstate="print"/>
            <a:stretch>
              <a:fillRect/>
            </a:stretch>
          </p:blipFill>
          <p:spPr>
            <a:xfrm>
              <a:off x="8229600" y="1155191"/>
              <a:ext cx="3233928" cy="832103"/>
            </a:xfrm>
            <a:prstGeom prst="rect">
              <a:avLst/>
            </a:prstGeom>
          </p:spPr>
        </p:pic>
        <p:pic>
          <p:nvPicPr>
            <p:cNvPr id="4" name="object 4"/>
            <p:cNvPicPr/>
            <p:nvPr/>
          </p:nvPicPr>
          <p:blipFill>
            <a:blip r:embed="rId3" cstate="print"/>
            <a:stretch>
              <a:fillRect/>
            </a:stretch>
          </p:blipFill>
          <p:spPr>
            <a:xfrm>
              <a:off x="678653" y="1950186"/>
              <a:ext cx="9546000" cy="2581276"/>
            </a:xfrm>
            <a:prstGeom prst="rect">
              <a:avLst/>
            </a:prstGeom>
          </p:spPr>
        </p:pic>
      </p:grpSp>
      <p:sp>
        <p:nvSpPr>
          <p:cNvPr id="5" name="object 5"/>
          <p:cNvSpPr txBox="1">
            <a:spLocks noGrp="1"/>
          </p:cNvSpPr>
          <p:nvPr>
            <p:ph type="ctrTitle"/>
          </p:nvPr>
        </p:nvSpPr>
        <p:spPr>
          <a:prstGeom prst="rect">
            <a:avLst/>
          </a:prstGeom>
        </p:spPr>
        <p:txBody>
          <a:bodyPr vert="horz" wrap="square" lIns="0" tIns="57150" rIns="0" bIns="0" rtlCol="0">
            <a:spAutoFit/>
          </a:bodyPr>
          <a:lstStyle/>
          <a:p>
            <a:pPr marL="73025" marR="5080">
              <a:lnSpc>
                <a:spcPts val="2810"/>
              </a:lnSpc>
              <a:spcBef>
                <a:spcPts val="450"/>
              </a:spcBef>
            </a:pPr>
            <a:r>
              <a:rPr sz="2600" spc="-90" dirty="0"/>
              <a:t>To</a:t>
            </a:r>
            <a:r>
              <a:rPr sz="2600" spc="-5" dirty="0"/>
              <a:t> implement the Accident </a:t>
            </a:r>
            <a:r>
              <a:rPr sz="2600" dirty="0"/>
              <a:t>Prediction</a:t>
            </a:r>
            <a:r>
              <a:rPr sz="2600" spc="-5" dirty="0"/>
              <a:t> Model, </a:t>
            </a:r>
            <a:r>
              <a:rPr sz="2600" spc="-20" dirty="0"/>
              <a:t>we</a:t>
            </a:r>
            <a:r>
              <a:rPr sz="2600" dirty="0"/>
              <a:t> </a:t>
            </a:r>
            <a:r>
              <a:rPr sz="2600" spc="-30" dirty="0"/>
              <a:t>have</a:t>
            </a:r>
            <a:r>
              <a:rPr sz="2600" spc="-5" dirty="0"/>
              <a:t> to</a:t>
            </a:r>
            <a:r>
              <a:rPr sz="2600" dirty="0"/>
              <a:t> do </a:t>
            </a:r>
            <a:r>
              <a:rPr sz="2600" spc="5" dirty="0"/>
              <a:t> </a:t>
            </a:r>
            <a:r>
              <a:rPr sz="2600" spc="-15" dirty="0"/>
              <a:t>data</a:t>
            </a:r>
            <a:r>
              <a:rPr sz="2600" dirty="0"/>
              <a:t> </a:t>
            </a:r>
            <a:r>
              <a:rPr sz="2600" spc="10" dirty="0"/>
              <a:t>rearrangement</a:t>
            </a:r>
            <a:r>
              <a:rPr sz="2600" spc="-5" dirty="0"/>
              <a:t> </a:t>
            </a:r>
            <a:r>
              <a:rPr sz="2600" dirty="0"/>
              <a:t>and </a:t>
            </a:r>
            <a:r>
              <a:rPr sz="2600" spc="-10" dirty="0"/>
              <a:t>calculate</a:t>
            </a:r>
            <a:r>
              <a:rPr sz="2600" spc="5" dirty="0"/>
              <a:t> </a:t>
            </a:r>
            <a:r>
              <a:rPr sz="2600" spc="-5" dirty="0"/>
              <a:t>the</a:t>
            </a:r>
            <a:r>
              <a:rPr sz="2600" dirty="0"/>
              <a:t> coefficients</a:t>
            </a:r>
            <a:r>
              <a:rPr sz="2600" spc="-5" dirty="0"/>
              <a:t> </a:t>
            </a:r>
            <a:r>
              <a:rPr sz="2600" spc="10" dirty="0"/>
              <a:t>first</a:t>
            </a:r>
            <a:r>
              <a:rPr sz="2600" spc="-5" dirty="0"/>
              <a:t> </a:t>
            </a:r>
            <a:r>
              <a:rPr sz="2600" dirty="0"/>
              <a:t>(2/2)</a:t>
            </a:r>
            <a:endParaRPr sz="2600"/>
          </a:p>
        </p:txBody>
      </p:sp>
      <p:sp>
        <p:nvSpPr>
          <p:cNvPr id="6" name="object 6"/>
          <p:cNvSpPr txBox="1"/>
          <p:nvPr/>
        </p:nvSpPr>
        <p:spPr>
          <a:xfrm>
            <a:off x="665953" y="1385315"/>
            <a:ext cx="58089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Modelling</a:t>
            </a:r>
            <a:r>
              <a:rPr sz="2000" spc="-20" dirty="0">
                <a:latin typeface="Arial MT"/>
                <a:cs typeface="Arial MT"/>
              </a:rPr>
              <a:t> </a:t>
            </a:r>
            <a:r>
              <a:rPr sz="2000" spc="-5" dirty="0">
                <a:latin typeface="Arial MT"/>
                <a:cs typeface="Arial MT"/>
              </a:rPr>
              <a:t>the</a:t>
            </a:r>
            <a:r>
              <a:rPr sz="2000" spc="-125" dirty="0">
                <a:latin typeface="Arial MT"/>
                <a:cs typeface="Arial MT"/>
              </a:rPr>
              <a:t> </a:t>
            </a:r>
            <a:r>
              <a:rPr sz="2000" dirty="0">
                <a:latin typeface="Arial MT"/>
                <a:cs typeface="Arial MT"/>
              </a:rPr>
              <a:t>APM</a:t>
            </a:r>
            <a:r>
              <a:rPr sz="2000" spc="-15" dirty="0">
                <a:latin typeface="Arial MT"/>
                <a:cs typeface="Arial MT"/>
              </a:rPr>
              <a:t> </a:t>
            </a:r>
            <a:r>
              <a:rPr sz="2000" dirty="0">
                <a:latin typeface="Arial MT"/>
                <a:cs typeface="Arial MT"/>
              </a:rPr>
              <a:t>according</a:t>
            </a:r>
            <a:r>
              <a:rPr sz="2000" spc="-15" dirty="0">
                <a:latin typeface="Arial MT"/>
                <a:cs typeface="Arial MT"/>
              </a:rPr>
              <a:t> </a:t>
            </a:r>
            <a:r>
              <a:rPr sz="2000" spc="-5" dirty="0">
                <a:latin typeface="Arial MT"/>
                <a:cs typeface="Arial MT"/>
              </a:rPr>
              <a:t>to</a:t>
            </a:r>
            <a:r>
              <a:rPr sz="2000" spc="-15" dirty="0">
                <a:latin typeface="Arial MT"/>
                <a:cs typeface="Arial MT"/>
              </a:rPr>
              <a:t> </a:t>
            </a:r>
            <a:r>
              <a:rPr sz="2000" spc="-5" dirty="0">
                <a:latin typeface="Arial MT"/>
                <a:cs typeface="Arial MT"/>
              </a:rPr>
              <a:t>Fawcett</a:t>
            </a:r>
            <a:r>
              <a:rPr sz="2000" spc="-25" dirty="0">
                <a:latin typeface="Arial MT"/>
                <a:cs typeface="Arial MT"/>
              </a:rPr>
              <a:t> </a:t>
            </a:r>
            <a:r>
              <a:rPr sz="2000" dirty="0">
                <a:latin typeface="Arial MT"/>
                <a:cs typeface="Arial MT"/>
              </a:rPr>
              <a:t>et</a:t>
            </a:r>
            <a:r>
              <a:rPr sz="2000" spc="-20" dirty="0">
                <a:latin typeface="Arial MT"/>
                <a:cs typeface="Arial MT"/>
              </a:rPr>
              <a:t> </a:t>
            </a:r>
            <a:r>
              <a:rPr sz="2000" dirty="0">
                <a:latin typeface="Arial MT"/>
                <a:cs typeface="Arial MT"/>
              </a:rPr>
              <a:t>al.</a:t>
            </a:r>
            <a:r>
              <a:rPr sz="2000" spc="-20" dirty="0">
                <a:latin typeface="Arial MT"/>
                <a:cs typeface="Arial MT"/>
              </a:rPr>
              <a:t> </a:t>
            </a:r>
            <a:r>
              <a:rPr sz="2000" dirty="0">
                <a:latin typeface="Arial MT"/>
                <a:cs typeface="Arial MT"/>
              </a:rPr>
              <a:t>2017</a:t>
            </a:r>
            <a:endParaRPr sz="2000">
              <a:latin typeface="Arial MT"/>
              <a:cs typeface="Arial MT"/>
            </a:endParaRPr>
          </a:p>
        </p:txBody>
      </p:sp>
      <p:pic>
        <p:nvPicPr>
          <p:cNvPr id="7" name="object 7"/>
          <p:cNvPicPr/>
          <p:nvPr/>
        </p:nvPicPr>
        <p:blipFill>
          <a:blip r:embed="rId4" cstate="print"/>
          <a:stretch>
            <a:fillRect/>
          </a:stretch>
        </p:blipFill>
        <p:spPr>
          <a:xfrm>
            <a:off x="720569" y="4773729"/>
            <a:ext cx="6907576" cy="1469064"/>
          </a:xfrm>
          <a:prstGeom prst="rect">
            <a:avLst/>
          </a:prstGeom>
        </p:spPr>
      </p:pic>
      <p:sp>
        <p:nvSpPr>
          <p:cNvPr id="10" name="object 10"/>
          <p:cNvSpPr txBox="1"/>
          <p:nvPr/>
        </p:nvSpPr>
        <p:spPr>
          <a:xfrm>
            <a:off x="11420856" y="6605361"/>
            <a:ext cx="96520" cy="167640"/>
          </a:xfrm>
          <a:prstGeom prst="rect">
            <a:avLst/>
          </a:prstGeom>
        </p:spPr>
        <p:txBody>
          <a:bodyPr vert="horz" wrap="square" lIns="0" tIns="635" rIns="0" bIns="0" rtlCol="0">
            <a:spAutoFit/>
          </a:bodyPr>
          <a:lstStyle/>
          <a:p>
            <a:pPr marL="12700">
              <a:lnSpc>
                <a:spcPct val="100000"/>
              </a:lnSpc>
              <a:spcBef>
                <a:spcPts val="5"/>
              </a:spcBef>
            </a:pPr>
            <a:r>
              <a:rPr sz="1000" b="1" dirty="0">
                <a:latin typeface="Arial"/>
                <a:cs typeface="Arial"/>
              </a:rPr>
              <a:t>7</a:t>
            </a:r>
            <a:endParaRPr sz="10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6920" y="327151"/>
            <a:ext cx="8102600" cy="805815"/>
          </a:xfrm>
          <a:prstGeom prst="rect">
            <a:avLst/>
          </a:prstGeom>
        </p:spPr>
        <p:txBody>
          <a:bodyPr vert="horz" wrap="square" lIns="0" tIns="60960" rIns="0" bIns="0" rtlCol="0">
            <a:spAutoFit/>
          </a:bodyPr>
          <a:lstStyle/>
          <a:p>
            <a:pPr marL="12700" marR="5080">
              <a:lnSpc>
                <a:spcPts val="2900"/>
              </a:lnSpc>
              <a:spcBef>
                <a:spcPts val="480"/>
              </a:spcBef>
            </a:pPr>
            <a:r>
              <a:rPr sz="2700" spc="10" dirty="0">
                <a:latin typeface="Arial Black"/>
                <a:cs typeface="Arial Black"/>
              </a:rPr>
              <a:t>Then, </a:t>
            </a:r>
            <a:r>
              <a:rPr sz="2700" spc="-15" dirty="0">
                <a:latin typeface="Arial Black"/>
                <a:cs typeface="Arial Black"/>
              </a:rPr>
              <a:t>we </a:t>
            </a:r>
            <a:r>
              <a:rPr sz="2700" spc="-10" dirty="0">
                <a:latin typeface="Arial Black"/>
                <a:cs typeface="Arial Black"/>
              </a:rPr>
              <a:t>calculate </a:t>
            </a:r>
            <a:r>
              <a:rPr sz="2700" spc="-5" dirty="0">
                <a:latin typeface="Arial Black"/>
                <a:cs typeface="Arial Black"/>
              </a:rPr>
              <a:t>the mean accident rate </a:t>
            </a:r>
            <a:r>
              <a:rPr sz="2700" spc="-890" dirty="0">
                <a:latin typeface="Arial Black"/>
                <a:cs typeface="Arial Black"/>
              </a:rPr>
              <a:t> </a:t>
            </a:r>
            <a:r>
              <a:rPr sz="2700" spc="-20" dirty="0">
                <a:latin typeface="Arial Black"/>
                <a:cs typeface="Arial Black"/>
              </a:rPr>
              <a:t>for</a:t>
            </a:r>
            <a:r>
              <a:rPr sz="2700" spc="-5" dirty="0">
                <a:latin typeface="Arial Black"/>
                <a:cs typeface="Arial Black"/>
              </a:rPr>
              <a:t> </a:t>
            </a:r>
            <a:r>
              <a:rPr sz="2700" spc="-15" dirty="0">
                <a:latin typeface="Arial Black"/>
                <a:cs typeface="Arial Black"/>
              </a:rPr>
              <a:t>each</a:t>
            </a:r>
            <a:r>
              <a:rPr sz="2700" spc="-10" dirty="0">
                <a:latin typeface="Arial Black"/>
                <a:cs typeface="Arial Black"/>
              </a:rPr>
              <a:t> </a:t>
            </a:r>
            <a:r>
              <a:rPr sz="2700" dirty="0">
                <a:latin typeface="Arial Black"/>
                <a:cs typeface="Arial Black"/>
              </a:rPr>
              <a:t>site</a:t>
            </a:r>
            <a:r>
              <a:rPr sz="2700" spc="-5" dirty="0">
                <a:latin typeface="Arial Black"/>
                <a:cs typeface="Arial Black"/>
              </a:rPr>
              <a:t> and</a:t>
            </a:r>
            <a:r>
              <a:rPr sz="2700" spc="-10" dirty="0">
                <a:latin typeface="Arial Black"/>
                <a:cs typeface="Arial Black"/>
              </a:rPr>
              <a:t> </a:t>
            </a:r>
            <a:r>
              <a:rPr sz="2700" spc="-15" dirty="0">
                <a:latin typeface="Arial Black"/>
                <a:cs typeface="Arial Black"/>
              </a:rPr>
              <a:t>each</a:t>
            </a:r>
            <a:r>
              <a:rPr sz="2700" spc="-10" dirty="0">
                <a:latin typeface="Arial Black"/>
                <a:cs typeface="Arial Black"/>
              </a:rPr>
              <a:t> </a:t>
            </a:r>
            <a:r>
              <a:rPr sz="2700" dirty="0">
                <a:latin typeface="Arial Black"/>
                <a:cs typeface="Arial Black"/>
              </a:rPr>
              <a:t>time</a:t>
            </a:r>
            <a:r>
              <a:rPr sz="2700" spc="-5" dirty="0">
                <a:latin typeface="Arial Black"/>
                <a:cs typeface="Arial Black"/>
              </a:rPr>
              <a:t> </a:t>
            </a:r>
            <a:r>
              <a:rPr sz="2700" dirty="0">
                <a:latin typeface="Arial Black"/>
                <a:cs typeface="Arial Black"/>
              </a:rPr>
              <a:t>...</a:t>
            </a:r>
            <a:endParaRPr sz="2700">
              <a:latin typeface="Arial Black"/>
              <a:cs typeface="Arial Black"/>
            </a:endParaRPr>
          </a:p>
        </p:txBody>
      </p:sp>
      <p:grpSp>
        <p:nvGrpSpPr>
          <p:cNvPr id="3" name="object 3"/>
          <p:cNvGrpSpPr/>
          <p:nvPr/>
        </p:nvGrpSpPr>
        <p:grpSpPr>
          <a:xfrm>
            <a:off x="678653" y="2955869"/>
            <a:ext cx="10879455" cy="2421890"/>
            <a:chOff x="678653" y="2955869"/>
            <a:chExt cx="10879455" cy="2421890"/>
          </a:xfrm>
        </p:grpSpPr>
        <p:pic>
          <p:nvPicPr>
            <p:cNvPr id="4" name="object 4"/>
            <p:cNvPicPr/>
            <p:nvPr/>
          </p:nvPicPr>
          <p:blipFill>
            <a:blip r:embed="rId2" cstate="print"/>
            <a:stretch>
              <a:fillRect/>
            </a:stretch>
          </p:blipFill>
          <p:spPr>
            <a:xfrm>
              <a:off x="1044461" y="2955870"/>
              <a:ext cx="10513602" cy="2374049"/>
            </a:xfrm>
            <a:prstGeom prst="rect">
              <a:avLst/>
            </a:prstGeom>
          </p:spPr>
        </p:pic>
        <p:pic>
          <p:nvPicPr>
            <p:cNvPr id="5" name="object 5"/>
            <p:cNvPicPr/>
            <p:nvPr/>
          </p:nvPicPr>
          <p:blipFill>
            <a:blip r:embed="rId3" cstate="print"/>
            <a:stretch>
              <a:fillRect/>
            </a:stretch>
          </p:blipFill>
          <p:spPr>
            <a:xfrm>
              <a:off x="678653" y="2955869"/>
              <a:ext cx="365808" cy="2421299"/>
            </a:xfrm>
            <a:prstGeom prst="rect">
              <a:avLst/>
            </a:prstGeom>
          </p:spPr>
        </p:pic>
      </p:grpSp>
      <p:pic>
        <p:nvPicPr>
          <p:cNvPr id="6" name="object 6"/>
          <p:cNvPicPr/>
          <p:nvPr/>
        </p:nvPicPr>
        <p:blipFill>
          <a:blip r:embed="rId4" cstate="print"/>
          <a:stretch>
            <a:fillRect/>
          </a:stretch>
        </p:blipFill>
        <p:spPr>
          <a:xfrm>
            <a:off x="8229600" y="1155191"/>
            <a:ext cx="3233928" cy="832103"/>
          </a:xfrm>
          <a:prstGeom prst="rect">
            <a:avLst/>
          </a:prstGeom>
        </p:spPr>
      </p:pic>
      <p:sp>
        <p:nvSpPr>
          <p:cNvPr id="7" name="object 7"/>
          <p:cNvSpPr txBox="1"/>
          <p:nvPr/>
        </p:nvSpPr>
        <p:spPr>
          <a:xfrm>
            <a:off x="665953" y="1385315"/>
            <a:ext cx="5808980" cy="330200"/>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Modelling</a:t>
            </a:r>
            <a:r>
              <a:rPr sz="2000" spc="-20" dirty="0">
                <a:latin typeface="Arial MT"/>
                <a:cs typeface="Arial MT"/>
              </a:rPr>
              <a:t> </a:t>
            </a:r>
            <a:r>
              <a:rPr sz="2000" spc="-5" dirty="0">
                <a:latin typeface="Arial MT"/>
                <a:cs typeface="Arial MT"/>
              </a:rPr>
              <a:t>the</a:t>
            </a:r>
            <a:r>
              <a:rPr sz="2000" spc="-125" dirty="0">
                <a:latin typeface="Arial MT"/>
                <a:cs typeface="Arial MT"/>
              </a:rPr>
              <a:t> </a:t>
            </a:r>
            <a:r>
              <a:rPr sz="2000" dirty="0">
                <a:latin typeface="Arial MT"/>
                <a:cs typeface="Arial MT"/>
              </a:rPr>
              <a:t>APM</a:t>
            </a:r>
            <a:r>
              <a:rPr sz="2000" spc="-15" dirty="0">
                <a:latin typeface="Arial MT"/>
                <a:cs typeface="Arial MT"/>
              </a:rPr>
              <a:t> </a:t>
            </a:r>
            <a:r>
              <a:rPr sz="2000" dirty="0">
                <a:latin typeface="Arial MT"/>
                <a:cs typeface="Arial MT"/>
              </a:rPr>
              <a:t>according</a:t>
            </a:r>
            <a:r>
              <a:rPr sz="2000" spc="-15" dirty="0">
                <a:latin typeface="Arial MT"/>
                <a:cs typeface="Arial MT"/>
              </a:rPr>
              <a:t> </a:t>
            </a:r>
            <a:r>
              <a:rPr sz="2000" spc="-5" dirty="0">
                <a:latin typeface="Arial MT"/>
                <a:cs typeface="Arial MT"/>
              </a:rPr>
              <a:t>to</a:t>
            </a:r>
            <a:r>
              <a:rPr sz="2000" spc="-15" dirty="0">
                <a:latin typeface="Arial MT"/>
                <a:cs typeface="Arial MT"/>
              </a:rPr>
              <a:t> </a:t>
            </a:r>
            <a:r>
              <a:rPr sz="2000" spc="-5" dirty="0">
                <a:latin typeface="Arial MT"/>
                <a:cs typeface="Arial MT"/>
              </a:rPr>
              <a:t>Fawcett</a:t>
            </a:r>
            <a:r>
              <a:rPr sz="2000" spc="-25" dirty="0">
                <a:latin typeface="Arial MT"/>
                <a:cs typeface="Arial MT"/>
              </a:rPr>
              <a:t> </a:t>
            </a:r>
            <a:r>
              <a:rPr sz="2000" dirty="0">
                <a:latin typeface="Arial MT"/>
                <a:cs typeface="Arial MT"/>
              </a:rPr>
              <a:t>et</a:t>
            </a:r>
            <a:r>
              <a:rPr sz="2000" spc="-20" dirty="0">
                <a:latin typeface="Arial MT"/>
                <a:cs typeface="Arial MT"/>
              </a:rPr>
              <a:t> </a:t>
            </a:r>
            <a:r>
              <a:rPr sz="2000" dirty="0">
                <a:latin typeface="Arial MT"/>
                <a:cs typeface="Arial MT"/>
              </a:rPr>
              <a:t>al.</a:t>
            </a:r>
            <a:r>
              <a:rPr sz="2000" spc="-20" dirty="0">
                <a:latin typeface="Arial MT"/>
                <a:cs typeface="Arial MT"/>
              </a:rPr>
              <a:t> </a:t>
            </a:r>
            <a:r>
              <a:rPr sz="2000" dirty="0">
                <a:latin typeface="Arial MT"/>
                <a:cs typeface="Arial MT"/>
              </a:rPr>
              <a:t>2017</a:t>
            </a:r>
            <a:endParaRPr sz="2000">
              <a:latin typeface="Arial MT"/>
              <a:cs typeface="Arial MT"/>
            </a:endParaRPr>
          </a:p>
        </p:txBody>
      </p:sp>
      <p:sp>
        <p:nvSpPr>
          <p:cNvPr id="10" name="object 10"/>
          <p:cNvSpPr txBox="1"/>
          <p:nvPr/>
        </p:nvSpPr>
        <p:spPr>
          <a:xfrm>
            <a:off x="11420856" y="6605361"/>
            <a:ext cx="96520" cy="167640"/>
          </a:xfrm>
          <a:prstGeom prst="rect">
            <a:avLst/>
          </a:prstGeom>
        </p:spPr>
        <p:txBody>
          <a:bodyPr vert="horz" wrap="square" lIns="0" tIns="635" rIns="0" bIns="0" rtlCol="0">
            <a:spAutoFit/>
          </a:bodyPr>
          <a:lstStyle/>
          <a:p>
            <a:pPr marL="12700">
              <a:lnSpc>
                <a:spcPct val="100000"/>
              </a:lnSpc>
              <a:spcBef>
                <a:spcPts val="5"/>
              </a:spcBef>
            </a:pPr>
            <a:r>
              <a:rPr sz="1000" b="1" dirty="0">
                <a:latin typeface="Arial"/>
                <a:cs typeface="Arial"/>
              </a:rPr>
              <a:t>8</a:t>
            </a:r>
            <a:endParaRPr sz="1000">
              <a:latin typeface="Arial"/>
              <a:cs typeface="Arial"/>
            </a:endParaRPr>
          </a:p>
        </p:txBody>
      </p:sp>
      <p:sp>
        <p:nvSpPr>
          <p:cNvPr id="12" name="TextBox 11">
            <a:extLst>
              <a:ext uri="{FF2B5EF4-FFF2-40B4-BE49-F238E27FC236}">
                <a16:creationId xmlns:a16="http://schemas.microsoft.com/office/drawing/2014/main" id="{D905E7FC-4880-F25F-A87C-B61A0ACF0B36}"/>
              </a:ext>
            </a:extLst>
          </p:cNvPr>
          <p:cNvSpPr txBox="1"/>
          <p:nvPr/>
        </p:nvSpPr>
        <p:spPr>
          <a:xfrm>
            <a:off x="7086600" y="2148416"/>
            <a:ext cx="5221241" cy="646331"/>
          </a:xfrm>
          <a:prstGeom prst="rect">
            <a:avLst/>
          </a:prstGeom>
          <a:noFill/>
        </p:spPr>
        <p:txBody>
          <a:bodyPr wrap="square">
            <a:spAutoFit/>
          </a:bodyPr>
          <a:lstStyle/>
          <a:p>
            <a:r>
              <a:rPr lang="en-US" dirty="0"/>
              <a:t>prefer recent years to stronger inform decisions––a lot could have happened in the meantime</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3136</TotalTime>
  <Words>998</Words>
  <Application>Microsoft Office PowerPoint</Application>
  <PresentationFormat>Widescreen</PresentationFormat>
  <Paragraphs>145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Black</vt:lpstr>
      <vt:lpstr>Arial MT</vt:lpstr>
      <vt:lpstr>Calibri</vt:lpstr>
      <vt:lpstr>Wingdings</vt:lpstr>
      <vt:lpstr>Office Theme</vt:lpstr>
      <vt:lpstr>PowerPoint Presentation</vt:lpstr>
      <vt:lpstr>PowerPoint Presentation</vt:lpstr>
      <vt:lpstr>Simple Hierarchical Model</vt:lpstr>
      <vt:lpstr>PowerPoint Presentation</vt:lpstr>
      <vt:lpstr>Accidents at sites are influenced by random effects and trends, both of which are considered in our modeling approach.</vt:lpstr>
      <vt:lpstr>We follow the same steps as Fawcett et al. in their paper</vt:lpstr>
      <vt:lpstr>To implement the Accident Prediction Model, we have to do  data rearrangement and calculate the coefficients first (1/2)</vt:lpstr>
      <vt:lpstr>To implement the Accident Prediction Model, we have to do  data rearrangement and calculate the coefficients first (2/2)</vt:lpstr>
      <vt:lpstr>PowerPoint Presentation</vt:lpstr>
      <vt:lpstr>... and encounter two problems</vt:lpstr>
      <vt:lpstr>We account for RTM and trend by building a  Bayesian Hierarchical Model on top of the APM</vt:lpstr>
      <vt:lpstr>For the modeling, we first have to initialize the priors  according to what is specified in the paper</vt:lpstr>
      <vt:lpstr>The pymc3 library allows us to smoothly apply a Negative  Binomial Distribution to the “before” time period</vt:lpstr>
      <vt:lpstr>For the “after” time period data, we have applied a  Poisson distribution</vt:lpstr>
      <vt:lpstr>PowerPoint Presentation</vt:lpstr>
      <vt:lpstr>PowerPoint Presentation</vt:lpstr>
      <vt:lpstr>For accident predictions we need to use learnt RTM,  local trend and global trend along with mean accidents</vt:lpstr>
      <vt:lpstr>PowerPoint Presentation</vt:lpstr>
      <vt:lpstr>Our model has learned the trend element correctly  and is fitting quite well</vt:lpstr>
      <vt:lpstr>The model we built was able to generate similar  posterior samples like in Fawcett et al. 2017</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Anubhav Vashishtha</cp:lastModifiedBy>
  <cp:revision>12</cp:revision>
  <dcterms:created xsi:type="dcterms:W3CDTF">2023-04-20T09:54:33Z</dcterms:created>
  <dcterms:modified xsi:type="dcterms:W3CDTF">2024-08-22T15:15:23Z</dcterms:modified>
</cp:coreProperties>
</file>